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1" r:id="rId2"/>
    <p:sldMasterId id="2147483687" r:id="rId3"/>
    <p:sldMasterId id="2147483654" r:id="rId4"/>
  </p:sldMasterIdLst>
  <p:notesMasterIdLst>
    <p:notesMasterId r:id="rId82"/>
  </p:notesMasterIdLst>
  <p:sldIdLst>
    <p:sldId id="367" r:id="rId5"/>
    <p:sldId id="283" r:id="rId6"/>
    <p:sldId id="284" r:id="rId7"/>
    <p:sldId id="285" r:id="rId8"/>
    <p:sldId id="286" r:id="rId9"/>
    <p:sldId id="287" r:id="rId10"/>
    <p:sldId id="371" r:id="rId11"/>
    <p:sldId id="288" r:id="rId12"/>
    <p:sldId id="297" r:id="rId13"/>
    <p:sldId id="289" r:id="rId14"/>
    <p:sldId id="290" r:id="rId15"/>
    <p:sldId id="291" r:id="rId16"/>
    <p:sldId id="298" r:id="rId17"/>
    <p:sldId id="292" r:id="rId18"/>
    <p:sldId id="293" r:id="rId19"/>
    <p:sldId id="294" r:id="rId20"/>
    <p:sldId id="295" r:id="rId21"/>
    <p:sldId id="296" r:id="rId22"/>
    <p:sldId id="316" r:id="rId23"/>
    <p:sldId id="30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9" r:id="rId34"/>
    <p:sldId id="310" r:id="rId35"/>
    <p:sldId id="311" r:id="rId36"/>
    <p:sldId id="312" r:id="rId37"/>
    <p:sldId id="313" r:id="rId38"/>
    <p:sldId id="314" r:id="rId39"/>
    <p:sldId id="317" r:id="rId40"/>
    <p:sldId id="315" r:id="rId41"/>
    <p:sldId id="318" r:id="rId42"/>
    <p:sldId id="319" r:id="rId43"/>
    <p:sldId id="320" r:id="rId44"/>
    <p:sldId id="332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34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2" r:id="rId78"/>
    <p:sldId id="363" r:id="rId79"/>
    <p:sldId id="373" r:id="rId80"/>
    <p:sldId id="36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1200" userDrawn="1">
          <p15:clr>
            <a:srgbClr val="A4A3A4"/>
          </p15:clr>
        </p15:guide>
        <p15:guide id="4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 [6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E2D"/>
    <a:srgbClr val="4F6198"/>
    <a:srgbClr val="885194"/>
    <a:srgbClr val="865092"/>
    <a:srgbClr val="AB67BA"/>
    <a:srgbClr val="6C5896"/>
    <a:srgbClr val="47956D"/>
    <a:srgbClr val="3C7989"/>
    <a:srgbClr val="4F6098"/>
    <a:srgbClr val="895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5065" autoAdjust="0"/>
  </p:normalViewPr>
  <p:slideViewPr>
    <p:cSldViewPr snapToGrid="0" snapToObjects="1">
      <p:cViewPr>
        <p:scale>
          <a:sx n="187" d="100"/>
          <a:sy n="187" d="100"/>
        </p:scale>
        <p:origin x="-1264" y="-528"/>
      </p:cViewPr>
      <p:guideLst>
        <p:guide orient="horz" pos="1200"/>
        <p:guide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5A21-B3EF-D44A-8FB5-BB9B897E0032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809D6-6B54-4743-8D71-0C34C130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www.slideshare.net/SonatypeCorp/nexus-and-continuous-delivery" TargetMode="Externa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Relationship Id="rId3" Type="http://schemas.openxmlformats.org/officeDocument/2006/relationships/hyperlink" Target="http://www.slideshare.net/SonatypeCorp/nexus-and-continuous-delivery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0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9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9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/>
              <a:t>git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</a:t>
            </a:r>
            <a:r>
              <a:rPr lang="en-US" b="1" baseline="0" dirty="0" err="1" smtClean="0"/>
              <a:t>Gradle</a:t>
            </a:r>
            <a:r>
              <a:rPr lang="en-US" b="1" baseline="0" dirty="0" smtClean="0"/>
              <a:t>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Junit,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1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68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3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0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8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0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7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9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3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34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7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7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5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84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81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84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45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5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0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3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77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08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1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57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365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1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6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951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84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888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7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88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5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56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94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3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38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72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5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65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486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6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345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6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400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964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837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year, we jump-started thousands of DevOps journeys.  And we  validated many more.  We did this by publishing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31 DevOps and Continuous Delivery reference architectures. These reference sheets have now been viewed more than 70,000 times.  Some are simple, some complex.  But all from the real world. 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379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0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07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year, we jump-started thousands of DevOps journeys.  And we  validated many more.  We did this by publishing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31 DevOps and Continuous Delivery reference architectures. These reference sheets have now been viewed more than 70,000 times.  Some are simple, some complex.  But all from the real world. 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3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Proxima Nova"/>
              </a:rPr>
              <a:t>Continuous</a:t>
            </a:r>
            <a:r>
              <a:rPr lang="en-US" b="1" baseline="0" dirty="0" smtClean="0">
                <a:latin typeface="Proxima Nova"/>
              </a:rPr>
              <a:t> Delivery and DevOps Reference Architectures include many common tool choices.  The most common tool choices we find in these reference architectures are: Eclipse, </a:t>
            </a:r>
            <a:r>
              <a:rPr lang="en-US" b="1" baseline="0" dirty="0" err="1" smtClean="0">
                <a:latin typeface="Proxima Nova"/>
              </a:rPr>
              <a:t>git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Cloudbees</a:t>
            </a:r>
            <a:r>
              <a:rPr lang="en-US" b="1" baseline="0" dirty="0" smtClean="0">
                <a:latin typeface="Proxima Nova"/>
              </a:rPr>
              <a:t> Jenkins /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Bamboo, Sonatype Nexus, </a:t>
            </a:r>
            <a:r>
              <a:rPr lang="en-US" b="1" baseline="0" dirty="0" err="1" smtClean="0">
                <a:latin typeface="Proxima Nova"/>
              </a:rPr>
              <a:t>Atlassian</a:t>
            </a:r>
            <a:r>
              <a:rPr lang="en-US" b="1" baseline="0" dirty="0" smtClean="0">
                <a:latin typeface="Proxima Nova"/>
              </a:rPr>
              <a:t> JIRA, </a:t>
            </a:r>
            <a:r>
              <a:rPr lang="en-US" b="1" baseline="0" dirty="0" err="1" smtClean="0">
                <a:latin typeface="Proxima Nova"/>
              </a:rPr>
              <a:t>SonarQube</a:t>
            </a:r>
            <a:r>
              <a:rPr lang="en-US" b="1" baseline="0" dirty="0" smtClean="0">
                <a:latin typeface="Proxima Nova"/>
              </a:rPr>
              <a:t>, Puppet, Chef, </a:t>
            </a:r>
            <a:r>
              <a:rPr lang="en-US" b="1" baseline="0" dirty="0" err="1" smtClean="0">
                <a:latin typeface="Proxima Nova"/>
              </a:rPr>
              <a:t>Rundeck</a:t>
            </a:r>
            <a:r>
              <a:rPr lang="en-US" b="1" baseline="0" dirty="0" smtClean="0">
                <a:latin typeface="Proxima Nova"/>
              </a:rPr>
              <a:t>, Maven / Ant / </a:t>
            </a:r>
            <a:r>
              <a:rPr lang="en-US" b="1" baseline="0" dirty="0" err="1" smtClean="0">
                <a:latin typeface="Proxima Nova"/>
              </a:rPr>
              <a:t>Gradle</a:t>
            </a:r>
            <a:r>
              <a:rPr lang="en-US" b="1" baseline="0" dirty="0" smtClean="0">
                <a:latin typeface="Proxima Nova"/>
              </a:rPr>
              <a:t>, Subversion (</a:t>
            </a:r>
            <a:r>
              <a:rPr lang="en-US" b="1" baseline="0" dirty="0" err="1" smtClean="0">
                <a:latin typeface="Proxima Nova"/>
              </a:rPr>
              <a:t>svn</a:t>
            </a:r>
            <a:r>
              <a:rPr lang="en-US" b="1" baseline="0" dirty="0" smtClean="0">
                <a:latin typeface="Proxima Nova"/>
              </a:rPr>
              <a:t>), Junit, </a:t>
            </a:r>
            <a:r>
              <a:rPr lang="en-US" b="1" baseline="0" dirty="0" err="1" smtClean="0">
                <a:latin typeface="Proxima Nova"/>
              </a:rPr>
              <a:t>LiveRebel</a:t>
            </a:r>
            <a:r>
              <a:rPr lang="en-US" b="1" baseline="0" dirty="0" smtClean="0">
                <a:latin typeface="Proxima Nova"/>
              </a:rPr>
              <a:t>, </a:t>
            </a:r>
            <a:r>
              <a:rPr lang="en-US" b="1" baseline="0" dirty="0" err="1" smtClean="0">
                <a:latin typeface="Proxima Nova"/>
              </a:rPr>
              <a:t>ServiceNow</a:t>
            </a:r>
            <a:endParaRPr lang="en-US" b="1" dirty="0" smtClean="0">
              <a:latin typeface="Proxima Nov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809D6-6B54-4743-8D71-0C34C130A0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3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530" y="6019390"/>
            <a:ext cx="2013887" cy="422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71317"/>
            <a:ext cx="10515600" cy="699177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fr-CA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838200" y="3595347"/>
            <a:ext cx="10515600" cy="4969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3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lid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121" y="426326"/>
            <a:ext cx="10424615" cy="413011"/>
          </a:xfrm>
          <a:prstGeom prst="rect">
            <a:avLst/>
          </a:prstGeom>
        </p:spPr>
        <p:txBody>
          <a:bodyPr anchor="t" anchorCtr="0"/>
          <a:lstStyle>
            <a:lvl1pPr algn="l">
              <a:defRPr sz="3600" b="1" i="0">
                <a:solidFill>
                  <a:srgbClr val="4F6198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Click to edit Master title style</a:t>
            </a:r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73779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19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uve Quote">
    <p:bg>
      <p:bgPr>
        <a:solidFill>
          <a:srgbClr val="885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4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79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4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C5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76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F6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33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132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uve Quote with logo">
    <p:bg>
      <p:bgPr>
        <a:solidFill>
          <a:srgbClr val="885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6235701"/>
            <a:ext cx="1459477" cy="3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79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6235701"/>
            <a:ext cx="1459477" cy="3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36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C5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6235701"/>
            <a:ext cx="1459477" cy="3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248" y="3214302"/>
            <a:ext cx="3711243" cy="7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0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F6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6235701"/>
            <a:ext cx="1459477" cy="3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Blue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132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CA" noProof="0" dirty="0" smtClean="0"/>
              <a:t>“Say something awesome”</a:t>
            </a:r>
            <a:endParaRPr lang="en-CA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 baseline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 dirty="0" smtClean="0"/>
              <a:t>-- </a:t>
            </a:r>
            <a:r>
              <a:rPr lang="fr-CA" dirty="0" err="1" smtClean="0"/>
              <a:t>Who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6235701"/>
            <a:ext cx="1459477" cy="3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t="1" r="-830" b="-4303"/>
          <a:stretch/>
        </p:blipFill>
        <p:spPr>
          <a:xfrm>
            <a:off x="441382" y="6238875"/>
            <a:ext cx="1481513" cy="3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121" y="426326"/>
            <a:ext cx="10424615" cy="413011"/>
          </a:xfrm>
          <a:prstGeom prst="rect">
            <a:avLst/>
          </a:prstGeom>
        </p:spPr>
        <p:txBody>
          <a:bodyPr anchor="t" anchorCtr="0"/>
          <a:lstStyle>
            <a:lvl1pPr algn="l">
              <a:defRPr sz="3600" b="1" i="0">
                <a:solidFill>
                  <a:srgbClr val="4F6198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Click to edit Master title style</a:t>
            </a:r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293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05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565787" cy="685443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7799" y="2453232"/>
            <a:ext cx="213018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Make a concise  point</a:t>
            </a:r>
            <a:endParaRPr lang="en-CA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56" y="6366681"/>
            <a:ext cx="961966" cy="2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565787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7799" y="2453232"/>
            <a:ext cx="213018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Make a concise  point</a:t>
            </a:r>
            <a:endParaRPr lang="en-CA" noProof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56" y="6366681"/>
            <a:ext cx="961966" cy="2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565787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7799" y="2453232"/>
            <a:ext cx="213018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Make a concise  point</a:t>
            </a:r>
            <a:endParaRPr lang="en-CA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56" y="6366681"/>
            <a:ext cx="961966" cy="2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565787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7799" y="2453232"/>
            <a:ext cx="213018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Make a concise  point</a:t>
            </a:r>
            <a:endParaRPr lang="en-CA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56" y="6366681"/>
            <a:ext cx="961966" cy="2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5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565787" cy="6858002"/>
          </a:xfrm>
          <a:prstGeom prst="rect">
            <a:avLst/>
          </a:prstGeom>
          <a:solidFill>
            <a:srgbClr val="132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7799" y="2453232"/>
            <a:ext cx="213018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CA" noProof="0" dirty="0" smtClean="0"/>
              <a:t>Make a concise  point</a:t>
            </a:r>
            <a:endParaRPr lang="en-CA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56" y="6366681"/>
            <a:ext cx="961966" cy="2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8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8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  <p:sldLayoutId id="2147483702" r:id="rId3"/>
    <p:sldLayoutId id="214748370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98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9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4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30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96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bit.ly/1YSreFu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8qxS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xSm2g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WKSR5B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7QQNNv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XNMTAp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U9tHKu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7QQBxM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Tv0305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WNJvqh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hyperlink" Target="http://bit.ly/1WNJvq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Tzd3DU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0rGp9c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WKTGLP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7QQFx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0rGSIr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WKUxMv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U9vcs9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hyperlink" Target="http://bit.ly/244K51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hyperlink" Target="http://bit.ly/1sxU6IH" TargetMode="External"/><Relationship Id="rId5" Type="http://schemas.openxmlformats.org/officeDocument/2006/relationships/hyperlink" Target="https://code.google.com/p/xebia-france/wiki/ContinuousDeliveryWorkshop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5i0RQ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hyperlink" Target="http://blog.clinkerhq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hyperlink" Target="http://bit.ly/1Rl0eZ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hyperlink" Target="http://bit.ly/1TrzfTx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hyperlink" Target="http://bit.ly/1Rl0dV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hyperlink" Target="http://bit.ly/1Tv2eR6%2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bit.ly/1VfOVJ1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hyperlink" Target="http://bit.ly/1VfOVJ1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hyperlink" Target="http://bit.ly/1NHwD1C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hyperlink" Target="http://bit.ly/25i7tyx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hyperlink" Target="http://bit.ly/1U7bIB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99.png"/><Relationship Id="rId5" Type="http://schemas.openxmlformats.org/officeDocument/2006/relationships/hyperlink" Target="http://bit.ly/1U7bIB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hyperlink" Target="http://bit.ly/1U7bIB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hyperlink" Target="http://bit.ly/1U9we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hyperlink" Target="http://bit.ly/1WNMIq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hyperlink" Target="http://bit.ly/20rLf6u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hyperlink" Target="http://bit.ly/25i8Ah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hyperlink" Target="http://bit.ly/1sxX6o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hyperlink" Target="http://bit.ly/1VfPg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hyperlink" Target="http://bit.ly/1WdmsV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image" Target="../media/image114.png"/><Relationship Id="rId5" Type="http://schemas.openxmlformats.org/officeDocument/2006/relationships/hyperlink" Target="http://bit.ly/1s5i8e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tuart_kenley/journey-into-dev-ops?qid=a9466aaa-ba4f-4007-9e5f-49aae8b6b508&amp;v=&amp;b=&amp;from_search=10" TargetMode="External"/><Relationship Id="rId4" Type="http://schemas.openxmlformats.org/officeDocument/2006/relationships/hyperlink" Target="http://bit.ly/244G39w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hyperlink" Target="http://continuousdelivery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hyperlink" Target="http://continuousdelivery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hyperlink" Target="http://continuousdelivery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://continuousdelivery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4" Type="http://schemas.openxmlformats.org/officeDocument/2006/relationships/hyperlink" Target="http://bit.ly/1WdmNaC" TargetMode="External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hyperlink" Target="http://bit.ly/20rNMO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4" Type="http://schemas.openxmlformats.org/officeDocument/2006/relationships/hyperlink" Target="http://bit.ly/1TzgWZM" TargetMode="External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hyperlink" Target="http://bit.ly/1U9xSG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TGH46f" TargetMode="External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4" Type="http://schemas.openxmlformats.org/officeDocument/2006/relationships/hyperlink" Target="http://ibm.co/27QRarp" TargetMode="External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N6o0u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hyperlink" Target="http://ibm.co/22mhKV2" TargetMode="External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9.jpeg"/><Relationship Id="rId5" Type="http://schemas.openxmlformats.org/officeDocument/2006/relationships/hyperlink" Target="http://bit.ly/1Tzhsa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30.png"/><Relationship Id="rId5" Type="http://schemas.openxmlformats.org/officeDocument/2006/relationships/hyperlink" Target="http://bit.ly/1YSETf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bit.ly/22mhLZc" TargetMode="External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hyperlink" Target="http://bit.ly/1U7cr5D" TargetMode="External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hyperlink" Target="http://bit.ly/1XsbMRP" TargetMode="External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hyperlink" Target="http://bit.ly/27QR6rC" TargetMode="External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U9yXOd" TargetMode="External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TrFgQg" TargetMode="External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0rQp2p" TargetMode="External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NcH4f" TargetMode="External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TGJkdH" TargetMode="External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7QRtCn" TargetMode="External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hyperlink" Target="http://bit.ly/1TrGawb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0rS1ZV" TargetMode="External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44Nxcs" TargetMode="External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hyperlink" Target="http://ibm.co/27QQq5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23 at 9.39.39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053" y="1793874"/>
            <a:ext cx="3434045" cy="2386809"/>
          </a:xfrm>
          <a:prstGeom prst="ellipse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21099" y="1746250"/>
            <a:ext cx="7767051" cy="40692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sz="5400" dirty="0" smtClean="0">
                <a:latin typeface="Proxima Nova Semibold"/>
                <a:cs typeface="Proxima Nova Semibold"/>
              </a:rPr>
              <a:t>DevOps and </a:t>
            </a:r>
          </a:p>
          <a:p>
            <a:r>
              <a:rPr lang="en-US" sz="5400" dirty="0" smtClean="0">
                <a:latin typeface="Proxima Nova Semibold"/>
                <a:cs typeface="Proxima Nova Semibold"/>
              </a:rPr>
              <a:t>Continuous Delivery</a:t>
            </a:r>
            <a:br>
              <a:rPr lang="en-US" sz="5400" dirty="0" smtClean="0">
                <a:latin typeface="Proxima Nova Semibold"/>
                <a:cs typeface="Proxima Nova Semibold"/>
              </a:rPr>
            </a:br>
            <a:r>
              <a:rPr lang="en-US" sz="5400" dirty="0" smtClean="0">
                <a:latin typeface="Proxima Nova Semibold"/>
                <a:cs typeface="Proxima Nova Semibold"/>
              </a:rPr>
              <a:t>Reference Architectures</a:t>
            </a:r>
          </a:p>
          <a:p>
            <a:endParaRPr lang="en-US" sz="5400" dirty="0">
              <a:latin typeface="Proxima Nova Semibold"/>
              <a:cs typeface="Proxima Nova Semibold"/>
            </a:endParaRPr>
          </a:p>
          <a:p>
            <a:r>
              <a:rPr lang="en-US" sz="1800" dirty="0">
                <a:latin typeface="Proxima Nova Semibold"/>
                <a:cs typeface="Proxima Nova Semibold"/>
              </a:rPr>
              <a:t>Derek E. Weeks</a:t>
            </a:r>
          </a:p>
          <a:p>
            <a:r>
              <a:rPr lang="en-US" sz="1800" dirty="0">
                <a:latin typeface="Proxima Nova Semibold"/>
                <a:cs typeface="Proxima Nova Semibold"/>
              </a:rPr>
              <a:t>VP and DevOps Advocate</a:t>
            </a:r>
          </a:p>
          <a:p>
            <a:r>
              <a:rPr lang="en-US" sz="1800" dirty="0">
                <a:latin typeface="Proxima Nova Semibold"/>
                <a:cs typeface="Proxima Nova Semibold"/>
              </a:rPr>
              <a:t>Sonatype</a:t>
            </a:r>
          </a:p>
          <a:p>
            <a:r>
              <a:rPr lang="en-US" sz="1800" dirty="0" smtClean="0">
                <a:latin typeface="Proxima Nova Semibold"/>
                <a:cs typeface="Proxima Nova Semibold"/>
              </a:rPr>
              <a:t> </a:t>
            </a: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7562980" y="5720260"/>
            <a:ext cx="4311520" cy="794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/>
              <a:buNone/>
            </a:pPr>
            <a:r>
              <a:rPr lang="en-US" sz="6000" b="1" dirty="0" smtClean="0">
                <a:solidFill>
                  <a:schemeClr val="accent1"/>
                </a:solidFill>
                <a:latin typeface="Proxima Nova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25385687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Cloudbees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417" y="426326"/>
            <a:ext cx="1890638" cy="800096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3755661" y="6073686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Continuous Delivery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hlinkClick r:id="rId4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4"/>
              </a:rPr>
              <a:t>://bit.ly/1YSreFu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11" name="Picture 10" descr="Screen Shot 2015-03-13 at 4.30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69" y="1956436"/>
            <a:ext cx="3977943" cy="295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Screen Shot 2015-03-13 at 4.29.5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69" y="1962509"/>
            <a:ext cx="3971870" cy="295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3605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US Patent &amp; Trade Office (USPTO) </a:t>
            </a:r>
            <a:endParaRPr lang="en-US" dirty="0"/>
          </a:p>
        </p:txBody>
      </p:sp>
      <p:sp>
        <p:nvSpPr>
          <p:cNvPr id="6" name="Content Placeholder 7">
            <a:hlinkClick r:id="rId3"/>
          </p:cNvPr>
          <p:cNvSpPr txBox="1">
            <a:spLocks/>
          </p:cNvSpPr>
          <p:nvPr/>
        </p:nvSpPr>
        <p:spPr bwMode="auto">
          <a:xfrm>
            <a:off x="3829981" y="6047529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DevOps and American Innovation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hlinkClick r:id="rId3"/>
              </a:rPr>
              <a:t>http://bit.ly/1qF8qxS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7" name="Picture 6" descr="Screen Shot 2016-04-12 at 11.59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49" y="1422430"/>
            <a:ext cx="5045703" cy="4157915"/>
          </a:xfrm>
          <a:prstGeom prst="rect">
            <a:avLst/>
          </a:prstGeom>
        </p:spPr>
      </p:pic>
      <p:pic>
        <p:nvPicPr>
          <p:cNvPr id="8" name="Picture 7" descr="uspto_seal_full_colo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45" y="465217"/>
            <a:ext cx="1323093" cy="6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33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Rundeck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736542" y="6059725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What is DevOps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3"/>
              </a:rPr>
              <a:t>://bit.ly/1sxSm2g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461967"/>
            <a:ext cx="6350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417" y="426326"/>
            <a:ext cx="1760519" cy="8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060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Rundeck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Content Placeholder 7">
            <a:hlinkClick r:id="rId3"/>
          </p:cNvPr>
          <p:cNvSpPr txBox="1">
            <a:spLocks/>
          </p:cNvSpPr>
          <p:nvPr/>
        </p:nvSpPr>
        <p:spPr bwMode="auto">
          <a:xfrm>
            <a:off x="3661490" y="6028861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Rundeck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+ Nexus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3"/>
              </a:rPr>
              <a:t>://bit.ly/1WKSR5B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9" name="Picture 8" descr="Screen Shot 2015-03-13 at 4.32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23" y="1389422"/>
            <a:ext cx="6736954" cy="42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575" y="395452"/>
            <a:ext cx="1760519" cy="8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70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Coveros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-141667" y="6019709"/>
            <a:ext cx="1207584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Overcoming problems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hlinkClick r:id="rId3"/>
              </a:rPr>
              <a:t>http://bit.ly/27QQNNv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6" name="Picture 5" descr="Screen Shot 2015-03-13 at 4.36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14" y="1288850"/>
            <a:ext cx="5725972" cy="428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38" y="426326"/>
            <a:ext cx="1627607" cy="5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79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Xebia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 bwMode="auto">
          <a:xfrm>
            <a:off x="2498502" y="6015143"/>
            <a:ext cx="9282905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Journée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DevOps</a:t>
            </a:r>
          </a:p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  <a:hlinkClick r:id="rId3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3"/>
              </a:rPr>
              <a:t>http://bit.ly/1XNMTAp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6" name="Picture 5" descr="Screen Shot 2015-03-14 at 10.40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27" y="1345073"/>
            <a:ext cx="7414546" cy="4164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102" y="503678"/>
            <a:ext cx="1280305" cy="4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42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Nexus at Alter Way 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781852" y="6119593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Agnostic Continuous Delivery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rgbClr val="575757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3"/>
              </a:rPr>
              <a:t>://bit.ly/1U9tHKu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6" name="Picture 5" descr="Screen Shot 2015-03-14 at 10.53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9" y="1376991"/>
            <a:ext cx="5895462" cy="4403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623" y="396112"/>
            <a:ext cx="1878623" cy="4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33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Boxupp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7">
            <a:hlinkClick r:id="rId3"/>
          </p:cNvPr>
          <p:cNvSpPr txBox="1">
            <a:spLocks/>
          </p:cNvSpPr>
          <p:nvPr/>
        </p:nvSpPr>
        <p:spPr bwMode="auto">
          <a:xfrm>
            <a:off x="3745550" y="6160587"/>
            <a:ext cx="8087394" cy="69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Regular"/>
                <a:cs typeface="Proxima Nova Regular"/>
              </a:rPr>
              <a:t>Link to Blog: A DevOps Perspective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2"/>
                </a:solidFill>
                <a:latin typeface="Proxima Nova Regular"/>
                <a:ea typeface="Lucida Grande"/>
                <a:cs typeface="Proxima Nova Regular"/>
                <a:hlinkClick r:id="rId3"/>
              </a:rPr>
              <a:t>http://bit.ly/27QQBxM</a:t>
            </a:r>
            <a:endParaRPr lang="en-US" sz="1800" dirty="0">
              <a:solidFill>
                <a:schemeClr val="tx2"/>
              </a:solidFill>
              <a:latin typeface="Proxima Nova Regular"/>
              <a:cs typeface="Proxima Nova Regular"/>
            </a:endParaRPr>
          </a:p>
        </p:txBody>
      </p:sp>
      <p:pic>
        <p:nvPicPr>
          <p:cNvPr id="6" name="Picture 5" descr="Screen Shot 2015-03-14 at 11.01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72" y="1472424"/>
            <a:ext cx="4973657" cy="4153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532" y="632831"/>
            <a:ext cx="1651000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6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bogotobogo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9149" y="6310144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Proxima Nova"/>
                <a:ea typeface="ＭＳ Ｐゴシック" charset="0"/>
                <a:cs typeface="Calibri"/>
              </a:rPr>
              <a:t>Source: </a:t>
            </a:r>
            <a:r>
              <a:rPr lang="en-US" dirty="0">
                <a:solidFill>
                  <a:srgbClr val="575757"/>
                </a:solidFill>
                <a:latin typeface="Proxima Nova"/>
                <a:ea typeface="ＭＳ Ｐゴシック" charset="0"/>
                <a:cs typeface="Calibri"/>
                <a:hlinkClick r:id="rId3"/>
              </a:rPr>
              <a:t>http://bit.ly/1Tv0305</a:t>
            </a:r>
            <a:endParaRPr lang="en-US" dirty="0" smtClean="0">
              <a:solidFill>
                <a:srgbClr val="575757"/>
              </a:solidFill>
              <a:latin typeface="Proxima Nova"/>
              <a:ea typeface="ＭＳ Ｐゴシック" charset="0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165" y="1250195"/>
            <a:ext cx="6385670" cy="4840231"/>
          </a:xfrm>
          <a:prstGeom prst="rect">
            <a:avLst/>
          </a:prstGeom>
        </p:spPr>
      </p:pic>
      <p:pic>
        <p:nvPicPr>
          <p:cNvPr id="7" name="Picture 6" descr="Screen Shot 2015-04-16 at 7.26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81" y="341293"/>
            <a:ext cx="869949" cy="9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4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</a:t>
            </a:r>
            <a:r>
              <a:rPr lang="en-US" dirty="0"/>
              <a:t>to </a:t>
            </a:r>
            <a:r>
              <a:rPr lang="en-US" dirty="0" err="1"/>
              <a:t>codecentric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2367" y="6132486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Proxima Nova"/>
                <a:ea typeface="ＭＳ Ｐゴシック" charset="0"/>
                <a:cs typeface="Calibri"/>
              </a:rPr>
              <a:t>Source</a:t>
            </a:r>
            <a:r>
              <a:rPr lang="en-US" dirty="0" smtClean="0">
                <a:latin typeface="Proxima Nova"/>
                <a:ea typeface="ＭＳ Ｐゴシック" charset="0"/>
                <a:cs typeface="Calibri"/>
              </a:rPr>
              <a:t>: </a:t>
            </a:r>
            <a:r>
              <a:rPr lang="en-US" dirty="0">
                <a:latin typeface="Proxima Nova"/>
                <a:ea typeface="ＭＳ Ｐゴシック" charset="0"/>
              </a:rPr>
              <a:t>DevOps &amp; </a:t>
            </a:r>
            <a:r>
              <a:rPr lang="en-US" dirty="0" smtClean="0">
                <a:latin typeface="Proxima Nova"/>
                <a:ea typeface="ＭＳ Ｐゴシック" charset="0"/>
              </a:rPr>
              <a:t>Security</a:t>
            </a:r>
          </a:p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75757"/>
                </a:solidFill>
                <a:latin typeface="Proxima Nova"/>
                <a:ea typeface="ＭＳ Ｐゴシック" charset="0"/>
                <a:cs typeface="Calibri"/>
                <a:hlinkClick r:id="rId3"/>
              </a:rPr>
              <a:t>http://bit.ly/1WNJvqh</a:t>
            </a:r>
            <a:endParaRPr lang="en-US" dirty="0" smtClean="0">
              <a:solidFill>
                <a:srgbClr val="575757"/>
              </a:solidFill>
              <a:latin typeface="Proxima Nova"/>
              <a:ea typeface="ＭＳ Ｐゴシック" charset="0"/>
              <a:cs typeface="Calibri"/>
            </a:endParaRPr>
          </a:p>
        </p:txBody>
      </p:sp>
      <p:pic>
        <p:nvPicPr>
          <p:cNvPr id="6" name="Picture 5" descr="Screen Shot 2016-02-18 at 12.08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649320"/>
            <a:ext cx="8280400" cy="412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455" y="598611"/>
            <a:ext cx="2292793" cy="290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8132" y="1397219"/>
            <a:ext cx="795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Proxima Nova"/>
              </a:rPr>
              <a:t>Continuous Integration Platform Using Docker Containers: Jenkins, </a:t>
            </a:r>
            <a:r>
              <a:rPr lang="en-US" sz="1400" dirty="0" err="1">
                <a:latin typeface="Proxima Nova"/>
              </a:rPr>
              <a:t>SonarQube</a:t>
            </a:r>
            <a:r>
              <a:rPr lang="en-US" sz="1400" dirty="0">
                <a:latin typeface="Proxima Nova"/>
              </a:rPr>
              <a:t>, Nexus, GitLab</a:t>
            </a:r>
          </a:p>
        </p:txBody>
      </p:sp>
    </p:spTree>
    <p:extLst>
      <p:ext uri="{BB962C8B-B14F-4D97-AF65-F5344CB8AC3E}">
        <p14:creationId xmlns:p14="http://schemas.microsoft.com/office/powerpoint/2010/main" val="36721893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121" y="426326"/>
            <a:ext cx="11056270" cy="413011"/>
          </a:xfrm>
        </p:spPr>
        <p:txBody>
          <a:bodyPr/>
          <a:lstStyle/>
          <a:p>
            <a:pPr algn="ctr"/>
            <a:r>
              <a:rPr lang="en-US" dirty="0" smtClean="0"/>
              <a:t>Common Elements of the Software Supply Chain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79291" y="1540313"/>
            <a:ext cx="6370584" cy="3523730"/>
            <a:chOff x="-112276" y="1518790"/>
            <a:chExt cx="8780026" cy="485645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4778" y="1610862"/>
              <a:ext cx="1855053" cy="45448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558" y="4063571"/>
              <a:ext cx="1030656" cy="101697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62804"/>
              <a:ext cx="1996384" cy="99819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5736" y="2988129"/>
              <a:ext cx="1392410" cy="5801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5736" y="5507221"/>
              <a:ext cx="1803469" cy="86802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8657" y="2817030"/>
              <a:ext cx="1502540" cy="75127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518790"/>
              <a:ext cx="2432783" cy="67386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12276" y="2817030"/>
              <a:ext cx="2344167" cy="75562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1843" y="1590293"/>
              <a:ext cx="2645907" cy="60236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00534" y="4481492"/>
              <a:ext cx="2232344" cy="32748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6462" y="5552124"/>
              <a:ext cx="885885" cy="768257"/>
            </a:xfrm>
            <a:prstGeom prst="rect">
              <a:avLst/>
            </a:prstGeom>
          </p:spPr>
        </p:pic>
      </p:grpSp>
      <p:pic>
        <p:nvPicPr>
          <p:cNvPr id="40" name="Picture 39" descr="Screen Shot 2016-03-17 at 8.19.21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64" y="5441661"/>
            <a:ext cx="1505990" cy="561652"/>
          </a:xfrm>
          <a:prstGeom prst="rect">
            <a:avLst/>
          </a:prstGeom>
        </p:spPr>
      </p:pic>
      <p:pic>
        <p:nvPicPr>
          <p:cNvPr id="41" name="Picture 40" descr="687474703a2f2f6572696b6168656964692e636f6d2f7468656d652f6661746361747a2f696d616765732f76616772616e742f6c6f676f5f76616772616e742e706e6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32" y="5507325"/>
            <a:ext cx="1586880" cy="435863"/>
          </a:xfrm>
          <a:prstGeom prst="rect">
            <a:avLst/>
          </a:prstGeom>
        </p:spPr>
      </p:pic>
      <p:pic>
        <p:nvPicPr>
          <p:cNvPr id="42" name="Picture 41" descr="4xBn0U92odOsejN9Izlr0g-ansible2014_logo_black_taglin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03" y="5601915"/>
            <a:ext cx="1551025" cy="2095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1351" y="4480429"/>
            <a:ext cx="1785865" cy="6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734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SimplifyOps</a:t>
            </a:r>
            <a:endParaRPr lang="en-US" dirty="0"/>
          </a:p>
        </p:txBody>
      </p:sp>
      <p:pic>
        <p:nvPicPr>
          <p:cNvPr id="3" name="Picture 2" descr="Screen Shot 2015-04-21 at 8.08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5352"/>
            <a:ext cx="9144000" cy="4341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009" y="280921"/>
            <a:ext cx="2149591" cy="926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0519" y="6126061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Proxima Nova"/>
                <a:ea typeface="ＭＳ Ｐゴシック" charset="0"/>
                <a:cs typeface="Calibri"/>
              </a:rPr>
              <a:t>Source: </a:t>
            </a:r>
            <a:r>
              <a:rPr lang="en-US" dirty="0">
                <a:solidFill>
                  <a:prstClr val="black"/>
                </a:solidFill>
                <a:latin typeface="Proxima Nova"/>
                <a:ea typeface="ＭＳ Ｐゴシック" charset="0"/>
              </a:rPr>
              <a:t>DevOps &amp; Security </a:t>
            </a:r>
            <a:endParaRPr lang="en-US" dirty="0" smtClean="0">
              <a:solidFill>
                <a:prstClr val="black"/>
              </a:solidFill>
              <a:latin typeface="Proxima Nova"/>
              <a:ea typeface="ＭＳ Ｐゴシック" charset="0"/>
            </a:endParaRPr>
          </a:p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75757"/>
                </a:solidFill>
                <a:latin typeface="Proxima Nova"/>
                <a:ea typeface="ＭＳ Ｐゴシック" charset="0"/>
                <a:cs typeface="Calibri"/>
                <a:hlinkClick r:id="rId5"/>
              </a:rPr>
              <a:t>http://bit.ly/1WNJvqh</a:t>
            </a:r>
            <a:endParaRPr lang="en-US" dirty="0" smtClean="0">
              <a:solidFill>
                <a:srgbClr val="575757"/>
              </a:solidFill>
              <a:latin typeface="Proxima Nova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3953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eXo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3573227" y="5959574"/>
            <a:ext cx="8087394" cy="6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eXo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Software Factory Overview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3"/>
              </a:rPr>
              <a:t>http://bit.ly/1Tzd3DU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3" name="Picture 12" descr="Screen Shot 2015-03-13 at 4.34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66" y="1565771"/>
            <a:ext cx="5353150" cy="397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Screen Shot 2015-03-13 at 4.3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1" y="1565771"/>
            <a:ext cx="5344941" cy="399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597" y="294405"/>
            <a:ext cx="973024" cy="9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8772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ImmobilienScout24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672475" y="5887614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Be Fast or Stay Behind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rgbClr val="575757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3"/>
              </a:rPr>
              <a:t>://bit.ly/20rGp9c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8" name="Picture 7" descr="Screen Shot 2015-03-13 at 4.38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71" y="1843860"/>
            <a:ext cx="5132404" cy="289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3-13 at 4.38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3" y="1848271"/>
            <a:ext cx="5124569" cy="2867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592" y="426326"/>
            <a:ext cx="1851770" cy="9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4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121" y="449370"/>
            <a:ext cx="10424615" cy="413011"/>
          </a:xfrm>
        </p:spPr>
        <p:txBody>
          <a:bodyPr/>
          <a:lstStyle/>
          <a:p>
            <a:r>
              <a:rPr lang="en-US" dirty="0"/>
              <a:t>According to IHTSDO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655547" y="6072077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IHTSDO DevOps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3"/>
              </a:rPr>
              <a:t>http://bit.ly/1WKTGLP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6" name="Picture 5" descr="Screen Shot 2015-04-13 at 2.37.2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/>
          <a:stretch/>
        </p:blipFill>
        <p:spPr>
          <a:xfrm>
            <a:off x="3623837" y="1305993"/>
            <a:ext cx="4944327" cy="448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63902"/>
          <a:stretch/>
        </p:blipFill>
        <p:spPr>
          <a:xfrm>
            <a:off x="10897736" y="531113"/>
            <a:ext cx="786091" cy="7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00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CA Technologies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686125" y="5953819"/>
            <a:ext cx="8087394" cy="7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to: What are the Cool Kids Doing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rgbClr val="575757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3"/>
              </a:rPr>
              <a:t>://bit.ly/27QQFxh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736" y="320814"/>
            <a:ext cx="2408728" cy="836716"/>
          </a:xfrm>
          <a:prstGeom prst="rect">
            <a:avLst/>
          </a:prstGeom>
        </p:spPr>
      </p:pic>
      <p:pic>
        <p:nvPicPr>
          <p:cNvPr id="8" name="Picture 7" descr="Screen Shot 2015-04-14 at 1.49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7" y="1690564"/>
            <a:ext cx="6097686" cy="379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2547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atSistemas</a:t>
            </a:r>
            <a:endParaRPr lang="en-US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610673" y="6068515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Presentación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Integración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</a:t>
            </a: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>
                <a:solidFill>
                  <a:srgbClr val="575757"/>
                </a:solidFill>
                <a:latin typeface="Proxima Nova"/>
                <a:hlinkClick r:id="rId3"/>
              </a:rPr>
              <a:t>http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3"/>
              </a:rPr>
              <a:t>://bit.ly/20rGSIr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11" name="Picture 10" descr="Screen Shot 2015-04-13 at 2.33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2" y="1531733"/>
            <a:ext cx="5045691" cy="3756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Screen Shot 2015-04-13 at 2.33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91" y="1531733"/>
            <a:ext cx="5045691" cy="378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377" y="426325"/>
            <a:ext cx="2133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687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CollabNet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2691685" y="6041697"/>
            <a:ext cx="9037317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Linking Upstream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&amp;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Downstream 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3"/>
              </a:rPr>
              <a:t>http://bit.ly/1WKUxMv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8" name="Picture 7" descr="Screen Shot 2015-04-13 at 2.24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10" y="1480098"/>
            <a:ext cx="5666181" cy="4250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349" y="426326"/>
            <a:ext cx="2056653" cy="6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992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Hypoport</a:t>
            </a:r>
            <a:r>
              <a:rPr lang="en-US" dirty="0"/>
              <a:t> AG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753879" y="6031917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Deployment </a:t>
            </a: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>
                <a:solidFill>
                  <a:srgbClr val="000000"/>
                </a:solidFill>
                <a:latin typeface="Proxima Nova"/>
                <a:ea typeface="Lucida Grande"/>
                <a:cs typeface="Lucida Grande"/>
                <a:hlinkClick r:id="rId3"/>
              </a:rPr>
              <a:t>http</a:t>
            </a:r>
            <a:r>
              <a:rPr lang="en-US" sz="1800" dirty="0">
                <a:solidFill>
                  <a:srgbClr val="000000"/>
                </a:solidFill>
                <a:latin typeface="Proxima Nova"/>
                <a:ea typeface="Lucida Grande"/>
                <a:cs typeface="Lucida Grande"/>
                <a:hlinkClick r:id="rId3"/>
              </a:rPr>
              <a:t>://bit.ly/1U9vcs9 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218" y="1550699"/>
            <a:ext cx="7011565" cy="424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105" y="437582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25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BEKK</a:t>
            </a:r>
            <a:endParaRPr lang="en-US" dirty="0"/>
          </a:p>
        </p:txBody>
      </p:sp>
      <p:pic>
        <p:nvPicPr>
          <p:cNvPr id="3" name="Picture 2" descr="Screen Shot 2015-03-13 at 4.4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3" y="1526463"/>
            <a:ext cx="5516835" cy="40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546" y="454034"/>
            <a:ext cx="1781895" cy="460626"/>
          </a:xfrm>
          <a:prstGeom prst="rect">
            <a:avLst/>
          </a:prstGeom>
        </p:spPr>
      </p:pic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780756" y="6008135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Continuous Delivery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5"/>
              </a:rPr>
              <a:t>http://bit.ly/244K51A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686305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Xebia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530" y="557768"/>
            <a:ext cx="1280305" cy="422402"/>
          </a:xfrm>
          <a:prstGeom prst="rect">
            <a:avLst/>
          </a:prstGeom>
        </p:spPr>
      </p:pic>
      <p:pic>
        <p:nvPicPr>
          <p:cNvPr id="4" name="Picture 3" descr="jenkins-ssh-plug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98" y="1343422"/>
            <a:ext cx="6802804" cy="4523626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654441" y="6019982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Continuous Delivery Workshop 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4"/>
              </a:rPr>
              <a:t>http://bit.ly/1sxU6IH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1696548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Cisco</a:t>
            </a:r>
            <a:endParaRPr lang="en-US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 bwMode="auto">
          <a:xfrm>
            <a:off x="1931831" y="5995857"/>
            <a:ext cx="9754940" cy="70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Enabling DevOps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3"/>
              </a:rPr>
              <a:t>http://bit.ly/25i0RQF</a:t>
            </a:r>
            <a:endParaRPr lang="en-US" sz="1800" dirty="0">
              <a:solidFill>
                <a:schemeClr val="tx1"/>
              </a:solidFill>
              <a:latin typeface="Proxima Nova"/>
              <a:ea typeface="Lucida Grande"/>
              <a:cs typeface="Lucida Grande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</a:endParaRPr>
          </a:p>
        </p:txBody>
      </p:sp>
      <p:pic>
        <p:nvPicPr>
          <p:cNvPr id="16" name="Picture 15" descr="Screen Shot 2015-03-13 at 4.18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14" y="1542148"/>
            <a:ext cx="7046572" cy="3998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700" y="355695"/>
            <a:ext cx="1578071" cy="8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610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ClinkerHQ</a:t>
            </a:r>
            <a:endParaRPr lang="en-US" dirty="0"/>
          </a:p>
        </p:txBody>
      </p:sp>
      <p:pic>
        <p:nvPicPr>
          <p:cNvPr id="3" name="Picture 2" descr="Screen Shot 2015-04-14 at 8.59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78" y="1686726"/>
            <a:ext cx="8230045" cy="39792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52" y="409238"/>
            <a:ext cx="2538183" cy="697846"/>
          </a:xfrm>
          <a:prstGeom prst="rect">
            <a:avLst/>
          </a:prstGeom>
        </p:spPr>
      </p:pic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689941" y="6173499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  <a:hlinkClick r:id="rId5"/>
              </a:rPr>
              <a:t>http://blog.clinkerhq.com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736476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Zanox</a:t>
            </a:r>
            <a:endParaRPr lang="en-US" dirty="0"/>
          </a:p>
        </p:txBody>
      </p:sp>
      <p:pic>
        <p:nvPicPr>
          <p:cNvPr id="3" name="Picture 2" descr="Screen Shot 2015-03-14 at 10.4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96" y="1889133"/>
            <a:ext cx="4070929" cy="304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3-14 at 10.47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81" y="1889133"/>
            <a:ext cx="4064695" cy="303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007" y="675443"/>
            <a:ext cx="1508884" cy="242933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496860" y="5999924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Continuous Delivery 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hlinkClick r:id="rId6"/>
              </a:rPr>
              <a:t>http://bit.ly/1Rl0eZk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491908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Riverside I/O</a:t>
            </a:r>
            <a:endParaRPr lang="en-US" dirty="0"/>
          </a:p>
        </p:txBody>
      </p:sp>
      <p:pic>
        <p:nvPicPr>
          <p:cNvPr id="3" name="Picture 2" descr="toolch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12" y="1523853"/>
            <a:ext cx="6755176" cy="4349409"/>
          </a:xfrm>
          <a:prstGeom prst="rect">
            <a:avLst/>
          </a:prstGeom>
        </p:spPr>
      </p:pic>
      <p:pic>
        <p:nvPicPr>
          <p:cNvPr id="4" name="Picture 3" descr="get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78" y="426326"/>
            <a:ext cx="2390775" cy="571500"/>
          </a:xfrm>
          <a:prstGeom prst="rect">
            <a:avLst/>
          </a:prstGeom>
        </p:spPr>
      </p:pic>
      <p:sp>
        <p:nvSpPr>
          <p:cNvPr id="5" name="Content Placeholder 7"/>
          <p:cNvSpPr txBox="1">
            <a:spLocks/>
          </p:cNvSpPr>
          <p:nvPr/>
        </p:nvSpPr>
        <p:spPr bwMode="auto">
          <a:xfrm>
            <a:off x="3606559" y="6022220"/>
            <a:ext cx="8087394" cy="7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Our Developer </a:t>
            </a:r>
            <a:r>
              <a:rPr lang="en-US" sz="1800" dirty="0" smtClean="0">
                <a:solidFill>
                  <a:schemeClr val="tx1"/>
                </a:solidFill>
                <a:latin typeface="Proxima Nova"/>
              </a:rPr>
              <a:t>Toolchain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rgbClr val="575757"/>
                </a:solidFill>
                <a:latin typeface="Proxima Nova"/>
                <a:hlinkClick r:id="rId5"/>
              </a:rPr>
              <a:t>http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5"/>
              </a:rPr>
              <a:t>://bit.ly/1TrzfTx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58159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Dynatrace</a:t>
            </a:r>
            <a:endParaRPr lang="en-US" dirty="0"/>
          </a:p>
        </p:txBody>
      </p:sp>
      <p:pic>
        <p:nvPicPr>
          <p:cNvPr id="3" name="Picture 2" descr="Screen Shot 2015-04-14 at 1.53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13" y="1444150"/>
            <a:ext cx="7864374" cy="43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66" y="532260"/>
            <a:ext cx="2182410" cy="406322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634982" y="6263522"/>
            <a:ext cx="808739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</a:rPr>
              <a:t>Source: </a:t>
            </a:r>
            <a:r>
              <a:rPr lang="en-US" sz="1800" dirty="0">
                <a:solidFill>
                  <a:srgbClr val="575757"/>
                </a:solidFill>
                <a:latin typeface="Proxima Nova"/>
                <a:hlinkClick r:id="rId5"/>
              </a:rPr>
              <a:t>http://bit.ly/1Rl0dVs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25302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Stefan </a:t>
            </a:r>
            <a:r>
              <a:rPr lang="en-US" dirty="0" err="1" smtClean="0"/>
              <a:t>Norberg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3367"/>
          <a:stretch/>
        </p:blipFill>
        <p:spPr>
          <a:xfrm>
            <a:off x="2399259" y="1294365"/>
            <a:ext cx="7163515" cy="4654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6379" y="6206536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en-US" dirty="0">
                <a:latin typeface="Proxima Nova"/>
                <a:cs typeface="Calibri"/>
              </a:rPr>
              <a:t>Source: </a:t>
            </a:r>
            <a:r>
              <a:rPr lang="en-US" dirty="0">
                <a:solidFill>
                  <a:schemeClr val="accent5"/>
                </a:solidFill>
                <a:latin typeface="Proxima Nova"/>
                <a:cs typeface="Calibri"/>
                <a:hlinkClick r:id="rId4"/>
              </a:rPr>
              <a:t>http://bit.ly/1Tv2eR6 /</a:t>
            </a:r>
            <a:endParaRPr lang="en-US" dirty="0" smtClean="0">
              <a:solidFill>
                <a:schemeClr val="accent5"/>
              </a:solidFill>
              <a:latin typeface="Proxima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4741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Nexus at </a:t>
            </a:r>
            <a:r>
              <a:rPr lang="en-US" dirty="0" err="1" smtClean="0"/>
              <a:t>Morpho</a:t>
            </a:r>
            <a:endParaRPr lang="en-US" dirty="0"/>
          </a:p>
        </p:txBody>
      </p:sp>
      <p:pic>
        <p:nvPicPr>
          <p:cNvPr id="3" name="Picture 2" descr="Screen Shot 2015-05-05 at 4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16" y="1267703"/>
            <a:ext cx="6733969" cy="464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43" y="426326"/>
            <a:ext cx="2021613" cy="578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0275" y="6241625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Proxima Nova"/>
                <a:ea typeface="ＭＳ Ｐゴシック" charset="0"/>
                <a:cs typeface="Calibri"/>
              </a:rPr>
              <a:t>Source: </a:t>
            </a:r>
            <a:r>
              <a:rPr lang="en-US" dirty="0" smtClean="0">
                <a:latin typeface="Proxima Nova"/>
                <a:ea typeface="ＭＳ Ｐゴシック" charset="0"/>
                <a:cs typeface="Calibri"/>
                <a:hlinkClick r:id="rId4"/>
              </a:rPr>
              <a:t>http</a:t>
            </a:r>
            <a:r>
              <a:rPr lang="en-US" dirty="0">
                <a:latin typeface="Proxima Nova"/>
                <a:ea typeface="ＭＳ Ｐゴシック" charset="0"/>
                <a:cs typeface="Calibri"/>
                <a:hlinkClick r:id="rId4"/>
              </a:rPr>
              <a:t>://bit.ly/1VfOVJ1</a:t>
            </a:r>
            <a:endParaRPr lang="en-US" dirty="0" smtClean="0">
              <a:latin typeface="Proxima Nova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6811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Morpho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510" y="415213"/>
            <a:ext cx="2021613" cy="578982"/>
          </a:xfrm>
          <a:prstGeom prst="rect">
            <a:avLst/>
          </a:prstGeom>
        </p:spPr>
      </p:pic>
      <p:pic>
        <p:nvPicPr>
          <p:cNvPr id="4" name="Picture 3" descr="Screen Shot 2015-05-05 at 4.1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75" y="1416282"/>
            <a:ext cx="6699450" cy="4619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8042" y="619472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en-US" dirty="0">
                <a:latin typeface="Proxima Nova"/>
                <a:cs typeface="Calibri"/>
              </a:rPr>
              <a:t>Source</a:t>
            </a:r>
            <a:r>
              <a:rPr lang="en-US" dirty="0" smtClean="0">
                <a:latin typeface="Proxima Nova"/>
                <a:cs typeface="Calibri"/>
              </a:rPr>
              <a:t>: </a:t>
            </a:r>
            <a:r>
              <a:rPr lang="en-US" dirty="0" smtClean="0">
                <a:latin typeface="Proxima Nova"/>
                <a:cs typeface="Calibri"/>
                <a:hlinkClick r:id="rId4"/>
              </a:rPr>
              <a:t>http</a:t>
            </a:r>
            <a:r>
              <a:rPr lang="en-US" dirty="0">
                <a:latin typeface="Proxima Nova"/>
                <a:cs typeface="Calibri"/>
                <a:hlinkClick r:id="rId4"/>
              </a:rPr>
              <a:t>://bit.ly/1VfOVJ1</a:t>
            </a:r>
            <a:endParaRPr lang="en-US" dirty="0" smtClean="0">
              <a:latin typeface="Proxima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41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OPEN</a:t>
            </a:r>
            <a:r>
              <a:rPr lang="en-US" b="0" dirty="0" smtClean="0"/>
              <a:t>SHIFT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48" y="1663494"/>
            <a:ext cx="6412905" cy="4343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093" y="206858"/>
            <a:ext cx="1208507" cy="1208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0519" y="6218144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Proxima Nova"/>
                <a:ea typeface="ＭＳ Ｐゴシック" charset="0"/>
                <a:cs typeface="Calibri"/>
              </a:rPr>
              <a:t>Source: </a:t>
            </a:r>
            <a:r>
              <a:rPr lang="en-US" dirty="0">
                <a:latin typeface="Proxima Nova"/>
                <a:ea typeface="ＭＳ Ｐゴシック" charset="0"/>
                <a:cs typeface="Calibri"/>
                <a:hlinkClick r:id="rId5"/>
              </a:rPr>
              <a:t>http://bit.ly/1NHwD1C</a:t>
            </a:r>
            <a:endParaRPr lang="en-US" dirty="0" smtClean="0">
              <a:latin typeface="Proxima Nova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708784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akquinet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36" y="1724769"/>
            <a:ext cx="7565929" cy="38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689" y="405194"/>
            <a:ext cx="2336800" cy="711200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2910625" y="6006503"/>
            <a:ext cx="8738864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Jumping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into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Continuous </a:t>
            </a:r>
            <a:r>
              <a:rPr lang="en-US" sz="1800" dirty="0" smtClean="0">
                <a:solidFill>
                  <a:schemeClr val="tx1"/>
                </a:solidFill>
                <a:latin typeface="Proxima Nova"/>
              </a:rPr>
              <a:t>Delivery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hlinkClick r:id="rId5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5"/>
              </a:rPr>
              <a:t>://bit.ly/25i7tyx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212813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OCTO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92" y="417270"/>
            <a:ext cx="1740563" cy="906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64" y="1010210"/>
            <a:ext cx="4670273" cy="5233680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338704" y="6016932"/>
            <a:ext cx="8420251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Delivery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000000"/>
                </a:solidFill>
                <a:latin typeface="Proxima Nova"/>
                <a:ea typeface="Lucida Grande"/>
                <a:cs typeface="Lucida Grande"/>
                <a:hlinkClick r:id="rId5"/>
              </a:rPr>
              <a:t>http://bit.ly/1U7bIBn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147483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PayPal</a:t>
            </a:r>
            <a:endParaRPr lang="en-US" dirty="0"/>
          </a:p>
        </p:txBody>
      </p:sp>
      <p:pic>
        <p:nvPicPr>
          <p:cNvPr id="14" name="Picture 13" descr="payp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40" y="1358436"/>
            <a:ext cx="8050121" cy="45454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260" y="426326"/>
            <a:ext cx="2052504" cy="5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112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OCTO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06" y="1881896"/>
            <a:ext cx="8643388" cy="3531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287" y="428198"/>
            <a:ext cx="1740563" cy="906660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338704" y="6016932"/>
            <a:ext cx="8420251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Delivery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000000"/>
                </a:solidFill>
                <a:latin typeface="Proxima Nova"/>
                <a:ea typeface="Lucida Grande"/>
                <a:cs typeface="Lucida Grande"/>
                <a:hlinkClick r:id="rId5"/>
              </a:rPr>
              <a:t>http://bit.ly/1U7bIBn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180994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smtClean="0"/>
              <a:t>OCTO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21" y="1806485"/>
            <a:ext cx="7389358" cy="3388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59" y="426326"/>
            <a:ext cx="1740563" cy="906660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338704" y="6016932"/>
            <a:ext cx="8420251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Delivery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000000"/>
                </a:solidFill>
                <a:latin typeface="Proxima Nova"/>
                <a:ea typeface="Lucida Grande"/>
                <a:cs typeface="Lucida Grande"/>
                <a:hlinkClick r:id="rId5"/>
              </a:rPr>
              <a:t>http://bit.ly/1U7bIBn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417136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Jordi Cuenca-</a:t>
            </a:r>
            <a:r>
              <a:rPr lang="en-US" dirty="0" err="1"/>
              <a:t>Aubets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94" y="1308739"/>
            <a:ext cx="6294612" cy="4799380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667366" y="6146756"/>
            <a:ext cx="8087394" cy="6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Free Continuous Integration</a:t>
            </a: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4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4"/>
              </a:rPr>
              <a:t>://bit.ly/1U9weEs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769747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Open </a:t>
            </a:r>
            <a:r>
              <a:rPr lang="en-US" dirty="0" err="1"/>
              <a:t>Sourcerers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58" y="1319996"/>
            <a:ext cx="6236085" cy="4836240"/>
          </a:xfrm>
          <a:prstGeom prst="rect">
            <a:avLst/>
          </a:prstGeom>
        </p:spPr>
      </p:pic>
      <p:pic>
        <p:nvPicPr>
          <p:cNvPr id="6" name="Picture 5" descr="Screen Shot 2015-05-01 at 1.30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30" y="552349"/>
            <a:ext cx="2380380" cy="415940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3760816" y="6143357"/>
            <a:ext cx="8087394" cy="63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Delivery using PaaS</a:t>
            </a: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5"/>
              </a:rPr>
              <a:t>http://bit.ly/1WNMIq0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434272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Michael </a:t>
            </a:r>
            <a:r>
              <a:rPr lang="en-US" dirty="0" err="1" smtClean="0"/>
              <a:t>Rumpf</a:t>
            </a:r>
            <a:endParaRPr lang="en-US" dirty="0"/>
          </a:p>
        </p:txBody>
      </p:sp>
      <p:pic>
        <p:nvPicPr>
          <p:cNvPr id="4" name="Picture 3" descr="Screen Shot 2015-04-13 at 2.51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120348"/>
            <a:ext cx="6959600" cy="2895600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 bwMode="auto">
          <a:xfrm>
            <a:off x="3562095" y="6070001"/>
            <a:ext cx="8087394" cy="78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Integrating Jenkins,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SonarQube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, and Nexus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4"/>
              </a:rPr>
              <a:t>http://bit.ly/20rLf6u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23212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Cardlife</a:t>
            </a:r>
            <a:endParaRPr lang="en-US" dirty="0"/>
          </a:p>
        </p:txBody>
      </p:sp>
      <p:pic>
        <p:nvPicPr>
          <p:cNvPr id="4" name="Picture 3" descr="Screen Shot 2015-04-13 at 2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57046"/>
            <a:ext cx="6858000" cy="3860800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701243" y="6026433"/>
            <a:ext cx="8087394" cy="72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How I use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Rundeck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  <a:p>
            <a:pPr lvl="0" algn="r">
              <a:defRPr/>
            </a:pP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4"/>
              </a:rPr>
              <a:t>http://bit.ly/25i8AhP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783645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Paolo </a:t>
            </a:r>
            <a:r>
              <a:rPr lang="en-US" dirty="0" err="1" smtClean="0"/>
              <a:t>Antinori</a:t>
            </a:r>
            <a:r>
              <a:rPr lang="en-US" dirty="0" smtClean="0"/>
              <a:t>, </a:t>
            </a:r>
            <a:r>
              <a:rPr lang="en-US" dirty="0" err="1" smtClean="0"/>
              <a:t>RedHat</a:t>
            </a:r>
            <a:endParaRPr lang="en-US" dirty="0"/>
          </a:p>
        </p:txBody>
      </p:sp>
      <p:pic>
        <p:nvPicPr>
          <p:cNvPr id="4" name="Picture 3" descr="Screen Shot 2015-04-13 at 2.4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52" y="1677571"/>
            <a:ext cx="7841497" cy="402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3750519" y="6020562"/>
            <a:ext cx="8087394" cy="69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Continuous Integration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4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4"/>
              </a:rPr>
              <a:t>://bit.ly/1sxX6ok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017732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Atlassian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079" y="446204"/>
            <a:ext cx="1905532" cy="589583"/>
          </a:xfrm>
          <a:prstGeom prst="rect">
            <a:avLst/>
          </a:prstGeom>
        </p:spPr>
      </p:pic>
      <p:pic>
        <p:nvPicPr>
          <p:cNvPr id="7" name="Picture 6" descr="Screen Shot 2015-03-13 at 4.23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64" y="1409659"/>
            <a:ext cx="7276472" cy="4097861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2369714" y="5961550"/>
            <a:ext cx="9375808" cy="91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Puppet Camp Sydney 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4"/>
              </a:rPr>
              <a:t>http://bit.ly/1VfPgLL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419590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to Continuous Delivery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252" y="426326"/>
            <a:ext cx="2015879" cy="553641"/>
          </a:xfrm>
          <a:prstGeom prst="rect">
            <a:avLst/>
          </a:prstGeom>
        </p:spPr>
      </p:pic>
      <p:pic>
        <p:nvPicPr>
          <p:cNvPr id="6" name="Picture 5" descr="Screen Shot 2015-03-17 at 1.0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50" y="1381773"/>
            <a:ext cx="5933900" cy="4397713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3129050" y="6056328"/>
            <a:ext cx="8651635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The Rationale for Continuous Delivery</a:t>
            </a:r>
          </a:p>
          <a:p>
            <a:pPr lvl="0" algn="r">
              <a:defRPr/>
            </a:pPr>
            <a:r>
              <a:rPr lang="en-US" sz="1800" dirty="0">
                <a:solidFill>
                  <a:srgbClr val="575757"/>
                </a:solidFill>
                <a:latin typeface="Proxima Nova"/>
                <a:hlinkClick r:id="rId5"/>
              </a:rPr>
              <a:t>http://bit.ly/1WdmsVa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580231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CollabNet</a:t>
            </a:r>
            <a:endParaRPr lang="en-US" dirty="0"/>
          </a:p>
        </p:txBody>
      </p:sp>
      <p:pic>
        <p:nvPicPr>
          <p:cNvPr id="7" name="Picture 6" descr="achieving-devops-using-open-source-tools-in-the-enterprise-15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23" y="1514150"/>
            <a:ext cx="5750154" cy="4317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080" y="423434"/>
            <a:ext cx="1569648" cy="491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14924" y="623978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 </a:t>
            </a:r>
            <a:r>
              <a:rPr lang="en-US" dirty="0" smtClean="0">
                <a:latin typeface="Proxima Nova"/>
                <a:hlinkClick r:id="rId5"/>
              </a:rPr>
              <a:t>http</a:t>
            </a:r>
            <a:r>
              <a:rPr lang="en-US" dirty="0">
                <a:latin typeface="Proxima Nova"/>
                <a:hlinkClick r:id="rId5"/>
              </a:rPr>
              <a:t>://bit.ly/1s5i8ea</a:t>
            </a:r>
            <a:endParaRPr lang="en-US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922490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BARCLAYS</a:t>
            </a:r>
            <a:endParaRPr lang="en-US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2309256" y="6167827"/>
            <a:ext cx="9556403" cy="59604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en-US" dirty="0" smtClean="0">
                <a:latin typeface="Proxima Nova"/>
                <a:cs typeface="Calibri"/>
              </a:rPr>
              <a:t>  Source: </a:t>
            </a:r>
            <a:r>
              <a:rPr lang="en-US" dirty="0" smtClean="0">
                <a:solidFill>
                  <a:schemeClr val="accent5"/>
                </a:solidFill>
                <a:latin typeface="Proxima Nova"/>
                <a:cs typeface="Calibri"/>
                <a:hlinkClick r:id="rId4"/>
              </a:rPr>
              <a:t>http</a:t>
            </a:r>
            <a:r>
              <a:rPr lang="en-US" dirty="0">
                <a:solidFill>
                  <a:schemeClr val="accent5"/>
                </a:solidFill>
                <a:latin typeface="Proxima Nova"/>
                <a:cs typeface="Calibri"/>
                <a:hlinkClick r:id="rId4"/>
              </a:rPr>
              <a:t>://bit.ly/244G39w</a:t>
            </a:r>
            <a:endParaRPr lang="en-US" dirty="0" smtClean="0">
              <a:solidFill>
                <a:schemeClr val="accent5"/>
              </a:solidFill>
              <a:latin typeface="Proxima Nova"/>
              <a:cs typeface="Calibri"/>
            </a:endParaRPr>
          </a:p>
        </p:txBody>
      </p:sp>
      <p:pic>
        <p:nvPicPr>
          <p:cNvPr id="7" name="Picture 6" descr="Screen Shot 2016-02-25 at 9.52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88" y="991229"/>
            <a:ext cx="7493825" cy="5176598"/>
          </a:xfrm>
          <a:prstGeom prst="rect">
            <a:avLst/>
          </a:prstGeom>
        </p:spPr>
      </p:pic>
      <p:pic>
        <p:nvPicPr>
          <p:cNvPr id="8" name="Picture 7" descr="barclay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13" y="534096"/>
            <a:ext cx="1935846" cy="3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429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Nhan</a:t>
            </a:r>
            <a:r>
              <a:rPr lang="en-US" dirty="0" smtClean="0"/>
              <a:t> Ngo</a:t>
            </a:r>
            <a:endParaRPr lang="en-US" dirty="0"/>
          </a:p>
        </p:txBody>
      </p:sp>
      <p:pic>
        <p:nvPicPr>
          <p:cNvPr id="3" name="Picture 2" descr="Screen Shot 2015-07-09 at 5.0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44" y="1549720"/>
            <a:ext cx="6040201" cy="43090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9181" y="6199578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dirty="0" smtClean="0">
                <a:latin typeface="Proxima Nova"/>
                <a:cs typeface="Calibri"/>
              </a:rPr>
              <a:t>Source: </a:t>
            </a:r>
            <a:r>
              <a:rPr lang="en-US" dirty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http://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continuousdelivery.com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1065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Nhan</a:t>
            </a:r>
            <a:r>
              <a:rPr lang="en-US" dirty="0" smtClean="0"/>
              <a:t> Ngo</a:t>
            </a:r>
            <a:endParaRPr lang="en-US" dirty="0"/>
          </a:p>
        </p:txBody>
      </p:sp>
      <p:pic>
        <p:nvPicPr>
          <p:cNvPr id="3" name="Picture 2" descr="Screen Shot 2015-07-09 at 5.0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38" y="1591757"/>
            <a:ext cx="6079125" cy="4327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9181" y="6199578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dirty="0" smtClean="0">
                <a:latin typeface="Proxima Nova"/>
                <a:cs typeface="Calibri"/>
              </a:rPr>
              <a:t>Source: </a:t>
            </a:r>
            <a:r>
              <a:rPr lang="en-US" dirty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http://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continuousdelivery.com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1757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Nhan</a:t>
            </a:r>
            <a:r>
              <a:rPr lang="en-US" dirty="0" smtClean="0"/>
              <a:t> Ngo</a:t>
            </a:r>
            <a:endParaRPr lang="en-US" dirty="0"/>
          </a:p>
        </p:txBody>
      </p:sp>
      <p:pic>
        <p:nvPicPr>
          <p:cNvPr id="3" name="Picture 2" descr="Screen Shot 2015-07-09 at 5.03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56" y="1264128"/>
            <a:ext cx="6193289" cy="4436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9181" y="6199578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dirty="0" smtClean="0">
                <a:latin typeface="Proxima Nova"/>
                <a:cs typeface="Calibri"/>
              </a:rPr>
              <a:t>Source: </a:t>
            </a:r>
            <a:r>
              <a:rPr lang="en-US" dirty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http://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continuousdelivery.com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78150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Nhan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Ngo</a:t>
            </a:r>
            <a:endParaRPr lang="en-US" dirty="0"/>
          </a:p>
        </p:txBody>
      </p:sp>
      <p:pic>
        <p:nvPicPr>
          <p:cNvPr id="4" name="Picture 3" descr="Screen Shot 2015-07-09 at 5.03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84" y="1540707"/>
            <a:ext cx="5849632" cy="41910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9181" y="6199578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dirty="0" smtClean="0">
                <a:latin typeface="Proxima Nova"/>
                <a:cs typeface="Calibri"/>
              </a:rPr>
              <a:t>Source: </a:t>
            </a:r>
            <a:r>
              <a:rPr lang="en-US" dirty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http://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  <a:hlinkClick r:id="rId4"/>
              </a:rPr>
              <a:t>continuousdelivery.com</a:t>
            </a:r>
            <a:r>
              <a:rPr lang="en-US" dirty="0" smtClean="0">
                <a:solidFill>
                  <a:srgbClr val="000000"/>
                </a:solidFill>
                <a:latin typeface="Proxima Nova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3463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WS02</a:t>
            </a:r>
            <a:endParaRPr lang="en-US" dirty="0"/>
          </a:p>
        </p:txBody>
      </p:sp>
      <p:pic>
        <p:nvPicPr>
          <p:cNvPr id="3" name="Picture 2" descr="driving-enterprise-architecture-redesign-cloudnative-platforms-apis-and-devops-19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63" y="1546840"/>
            <a:ext cx="5627875" cy="4225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3024" y="619300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Proxima Nova"/>
              </a:rPr>
              <a:t>Source: </a:t>
            </a:r>
            <a:r>
              <a:rPr lang="en-US" dirty="0">
                <a:solidFill>
                  <a:srgbClr val="1F497D"/>
                </a:solidFill>
                <a:latin typeface="Proxima Nova"/>
                <a:hlinkClick r:id="rId4"/>
              </a:rPr>
              <a:t>http://bit.ly/1WdmNaC</a:t>
            </a:r>
            <a:endParaRPr lang="en-US" dirty="0">
              <a:solidFill>
                <a:srgbClr val="1F497D"/>
              </a:solidFill>
              <a:latin typeface="Proxima Nova"/>
            </a:endParaRPr>
          </a:p>
        </p:txBody>
      </p:sp>
      <p:pic>
        <p:nvPicPr>
          <p:cNvPr id="5" name="Picture 4" descr="Screen Shot 2015-07-09 at 4.09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009" y="426326"/>
            <a:ext cx="850095" cy="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23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CodeCentric</a:t>
            </a:r>
            <a:endParaRPr lang="en-US" dirty="0"/>
          </a:p>
        </p:txBody>
      </p:sp>
      <p:pic>
        <p:nvPicPr>
          <p:cNvPr id="3" name="Picture 2" descr="Screen Shot 2015-07-09 at 4.08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30" y="496641"/>
            <a:ext cx="2010048" cy="502512"/>
          </a:xfrm>
          <a:prstGeom prst="rect">
            <a:avLst/>
          </a:prstGeom>
        </p:spPr>
      </p:pic>
      <p:pic>
        <p:nvPicPr>
          <p:cNvPr id="4" name="Picture 3" descr="jenkinsNex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65" y="1453109"/>
            <a:ext cx="9049461" cy="4018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2962" y="6276322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en-US" dirty="0" smtClean="0">
                <a:latin typeface="Proxima Nova"/>
                <a:cs typeface="Calibri"/>
              </a:rPr>
              <a:t>Source</a:t>
            </a:r>
            <a:r>
              <a:rPr lang="en-US" dirty="0">
                <a:latin typeface="Proxima Nova"/>
                <a:cs typeface="Calibri"/>
              </a:rPr>
              <a:t>: </a:t>
            </a:r>
            <a:r>
              <a:rPr lang="en-US" dirty="0">
                <a:solidFill>
                  <a:srgbClr val="000000"/>
                </a:solidFill>
                <a:latin typeface="Proxima Nova"/>
                <a:cs typeface="Calibri"/>
                <a:hlinkClick r:id="rId5"/>
              </a:rPr>
              <a:t>http://bit.ly/20rNMO0</a:t>
            </a:r>
            <a:endParaRPr lang="en-US" dirty="0" smtClean="0">
              <a:solidFill>
                <a:srgbClr val="000000"/>
              </a:solidFill>
              <a:latin typeface="Proxima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5580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WS02</a:t>
            </a:r>
            <a:endParaRPr lang="en-US" dirty="0"/>
          </a:p>
        </p:txBody>
      </p:sp>
      <p:pic>
        <p:nvPicPr>
          <p:cNvPr id="3" name="Picture 2" descr="reshaping-enterprise-architecture-33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05" y="1385902"/>
            <a:ext cx="5993190" cy="4499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62509" y="624739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Proxima Nova"/>
              </a:rPr>
              <a:t>Source</a:t>
            </a:r>
            <a:r>
              <a:rPr lang="en-US" dirty="0">
                <a:latin typeface="Proxima Nova"/>
              </a:rPr>
              <a:t>: </a:t>
            </a:r>
            <a:r>
              <a:rPr lang="en-US" dirty="0">
                <a:latin typeface="Proxima Nova"/>
                <a:hlinkClick r:id="rId4"/>
              </a:rPr>
              <a:t>http://bit.ly/1TzgWZM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 descr="Screen Shot 2015-07-09 at 4.09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736" y="442438"/>
            <a:ext cx="850095" cy="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36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Momentum SI</a:t>
            </a:r>
            <a:endParaRPr lang="en-US" dirty="0"/>
          </a:p>
        </p:txBody>
      </p:sp>
      <p:pic>
        <p:nvPicPr>
          <p:cNvPr id="3" name="Picture 2" descr="devops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4"/>
          <a:stretch/>
        </p:blipFill>
        <p:spPr>
          <a:xfrm>
            <a:off x="3206762" y="1557297"/>
            <a:ext cx="5778477" cy="4411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754078" y="620661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Proxima Nova"/>
              </a:rPr>
              <a:t>Source</a:t>
            </a:r>
            <a:r>
              <a:rPr lang="en-US" dirty="0">
                <a:latin typeface="Proxima Nova"/>
              </a:rPr>
              <a:t>: </a:t>
            </a:r>
            <a:r>
              <a:rPr lang="en-US" dirty="0">
                <a:latin typeface="Proxima Nova"/>
                <a:hlinkClick r:id="rId4"/>
              </a:rPr>
              <a:t>http://bit.ly/1U9xSG9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 descr="devops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3" t="11818" r="6770" b="71803"/>
          <a:stretch/>
        </p:blipFill>
        <p:spPr>
          <a:xfrm>
            <a:off x="9967750" y="390260"/>
            <a:ext cx="1817403" cy="635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7813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Goobbe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22759" y="617476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roxima Nova"/>
              </a:rPr>
              <a:t>Source</a:t>
            </a:r>
            <a:r>
              <a:rPr lang="en-US" dirty="0" smtClean="0">
                <a:latin typeface="Proxima Nova"/>
              </a:rPr>
              <a:t>: </a:t>
            </a:r>
            <a:r>
              <a:rPr lang="en-US" dirty="0" smtClean="0">
                <a:latin typeface="Proxima Nova"/>
                <a:hlinkClick r:id="rId3"/>
              </a:rPr>
              <a:t>http</a:t>
            </a:r>
            <a:r>
              <a:rPr lang="en-US" dirty="0">
                <a:latin typeface="Proxima Nova"/>
                <a:hlinkClick r:id="rId3"/>
              </a:rPr>
              <a:t>://bit.ly/1TGH46f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540" y="753251"/>
            <a:ext cx="7922921" cy="52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697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IBM</a:t>
            </a:r>
            <a:endParaRPr lang="en-US" dirty="0"/>
          </a:p>
        </p:txBody>
      </p:sp>
      <p:pic>
        <p:nvPicPr>
          <p:cNvPr id="3" name="Picture 2" descr="DevOps_v2_460x3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74" y="1343304"/>
            <a:ext cx="6601452" cy="4664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81945" y="618177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4"/>
              </a:rPr>
              <a:t>http://ibm.co/27QRarp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426" y="429317"/>
            <a:ext cx="1386423" cy="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1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Adobe </a:t>
            </a:r>
            <a:endParaRPr lang="en-US" dirty="0"/>
          </a:p>
        </p:txBody>
      </p:sp>
      <p:sp>
        <p:nvSpPr>
          <p:cNvPr id="6" name="Content Placeholder 7">
            <a:hlinkClick r:id="rId3"/>
          </p:cNvPr>
          <p:cNvSpPr txBox="1">
            <a:spLocks/>
          </p:cNvSpPr>
          <p:nvPr/>
        </p:nvSpPr>
        <p:spPr bwMode="auto">
          <a:xfrm>
            <a:off x="1867438" y="6031374"/>
            <a:ext cx="9914558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Presentation: Master Chef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lass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 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3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ea typeface="Lucida Grande"/>
                <a:cs typeface="Lucida Grande"/>
                <a:hlinkClick r:id="rId3"/>
              </a:rPr>
              <a:t>://bit.ly/1sN6o0u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7" name="Picture 6" descr="Screen Shot 2015-03-13 at 4.21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52" y="1539111"/>
            <a:ext cx="5249297" cy="393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694" y="332975"/>
            <a:ext cx="1233301" cy="12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9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IBM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26" y="429317"/>
            <a:ext cx="1386423" cy="661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68622" y="618794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4"/>
              </a:rPr>
              <a:t>http://ibm.co/22mhKV2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063" y="808144"/>
            <a:ext cx="6025874" cy="49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40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/>
              <a:t>IBM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26" y="429317"/>
            <a:ext cx="1386423" cy="661217"/>
          </a:xfrm>
          <a:prstGeom prst="rect">
            <a:avLst/>
          </a:prstGeom>
        </p:spPr>
      </p:pic>
      <p:pic>
        <p:nvPicPr>
          <p:cNvPr id="4" name="Picture 3" descr="ibm-pulse-2013-session-devops-for-mobile-apps-42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24" y="1118965"/>
            <a:ext cx="6370552" cy="4782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9942" y="618150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5"/>
              </a:rPr>
              <a:t>http://bit.ly/1Tzhsa6</a:t>
            </a:r>
            <a:endParaRPr lang="en-US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746690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/>
              <a:t>IBM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26" y="429317"/>
            <a:ext cx="1386423" cy="661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912" y="1102148"/>
            <a:ext cx="6114176" cy="4590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8701" y="617657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5"/>
              </a:rPr>
              <a:t>http://bit.ly/1YSETfS</a:t>
            </a:r>
            <a:endParaRPr lang="en-US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436066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246" y="426326"/>
            <a:ext cx="10424615" cy="413011"/>
          </a:xfrm>
        </p:spPr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OZsofts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22" y="1417638"/>
            <a:ext cx="7497757" cy="4240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3424" y="622792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 </a:t>
            </a:r>
            <a:r>
              <a:rPr lang="en-US" dirty="0" smtClean="0">
                <a:latin typeface="Proxima Nova"/>
                <a:hlinkClick r:id="rId4"/>
              </a:rPr>
              <a:t>http</a:t>
            </a:r>
            <a:r>
              <a:rPr lang="en-US" dirty="0">
                <a:latin typeface="Proxima Nova"/>
                <a:hlinkClick r:id="rId4"/>
              </a:rPr>
              <a:t>://bit.ly/22mhLZc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161" y="455653"/>
            <a:ext cx="1744495" cy="6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072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MaestroDev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16" y="948822"/>
            <a:ext cx="7364569" cy="4943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35417" y="620812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4"/>
              </a:rPr>
              <a:t>http://bit.ly/1U7cr5D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588" y="428596"/>
            <a:ext cx="2462900" cy="63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254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The Open Group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74" y="1435926"/>
            <a:ext cx="7469053" cy="4202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9285" y="6143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4"/>
              </a:rPr>
              <a:t>http://bit.ly/1XsbMRP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96" y="334886"/>
            <a:ext cx="2921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011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AgileTrick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77" y="1456125"/>
            <a:ext cx="6812446" cy="45016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4368" y="6217702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roxima Nova"/>
              </a:rPr>
              <a:t>Source: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4"/>
              </a:rPr>
              <a:t>http://bit.ly/27QR6rC</a:t>
            </a:r>
            <a:endParaRPr lang="en-US" dirty="0">
              <a:latin typeface="Proxima Nova"/>
            </a:endParaRPr>
          </a:p>
        </p:txBody>
      </p:sp>
      <p:pic>
        <p:nvPicPr>
          <p:cNvPr id="5" name="Picture 4" descr="Screen Shot 2015-07-09 at 4.30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647" y="228062"/>
            <a:ext cx="1617577" cy="9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85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DevOps by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63164" y="6232857"/>
            <a:ext cx="484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roxima Nova"/>
              </a:rPr>
              <a:t>Source</a:t>
            </a:r>
            <a:r>
              <a:rPr lang="en-US" dirty="0">
                <a:latin typeface="Proxima Nova"/>
              </a:rPr>
              <a:t>: </a:t>
            </a:r>
            <a:r>
              <a:rPr lang="en-US" dirty="0">
                <a:solidFill>
                  <a:srgbClr val="1F497D"/>
                </a:solidFill>
                <a:latin typeface="Proxima Nova"/>
                <a:hlinkClick r:id="rId3"/>
              </a:rPr>
              <a:t>http://bit.ly/1U9yXOd</a:t>
            </a:r>
            <a:endParaRPr lang="en-US" dirty="0">
              <a:solidFill>
                <a:srgbClr val="1F497D"/>
              </a:solidFill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639" y="1564977"/>
            <a:ext cx="7794722" cy="3919380"/>
          </a:xfrm>
          <a:prstGeom prst="rect">
            <a:avLst/>
          </a:prstGeom>
        </p:spPr>
      </p:pic>
      <p:pic>
        <p:nvPicPr>
          <p:cNvPr id="5" name="Picture 4" descr="Screen Shot 2015-07-09 at 4.34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64" y="556692"/>
            <a:ext cx="3160612" cy="3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08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HP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5493" y="6179875"/>
            <a:ext cx="307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3"/>
              </a:rPr>
              <a:t>http://bit.ly/1TrFgQg</a:t>
            </a:r>
            <a:endParaRPr lang="en-US" dirty="0">
              <a:latin typeface="Proxima Nov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36" y="1282700"/>
            <a:ext cx="9144000" cy="42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21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Eljto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9657" y="618569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3"/>
              </a:rPr>
              <a:t>http://bit.ly/20rQp2p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18" y="1253392"/>
            <a:ext cx="7633365" cy="42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6075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250" y="6113345"/>
            <a:ext cx="11572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1859C"/>
                </a:solidFill>
                <a:latin typeface="Proxima Nova Regular"/>
                <a:cs typeface="Proxima Nova Regular"/>
              </a:rPr>
              <a:t>57 sessions.  15 Time Zones.  15 Hours.  Nov 15.                                                Register for Free @ </a:t>
            </a:r>
            <a:r>
              <a:rPr lang="en-US" sz="1600" dirty="0" err="1" smtClean="0">
                <a:solidFill>
                  <a:srgbClr val="31859C"/>
                </a:solidFill>
                <a:latin typeface="Proxima Nova Regular"/>
                <a:cs typeface="Proxima Nova Regular"/>
              </a:rPr>
              <a:t>www.AllDayDevOps.com</a:t>
            </a:r>
            <a:r>
              <a:rPr lang="en-US" sz="1600" dirty="0" smtClean="0">
                <a:solidFill>
                  <a:srgbClr val="31859C"/>
                </a:solidFill>
                <a:latin typeface="Proxima Nova Regular"/>
                <a:cs typeface="Proxima Nova Regular"/>
              </a:rPr>
              <a:t>     </a:t>
            </a:r>
            <a:endParaRPr lang="en-US" sz="1600" dirty="0">
              <a:solidFill>
                <a:srgbClr val="31859C"/>
              </a:solidFill>
              <a:latin typeface="Proxima Nova Regular"/>
              <a:cs typeface="Proxima Nova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3492500"/>
            <a:ext cx="11419835" cy="2189101"/>
            <a:chOff x="774422" y="2565675"/>
            <a:chExt cx="8154138" cy="1814116"/>
          </a:xfrm>
        </p:grpSpPr>
        <p:pic>
          <p:nvPicPr>
            <p:cNvPr id="6" name="Picture 5" descr="Slack for iOS Upload-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0" t="27558" r="6386" b="1866"/>
            <a:stretch/>
          </p:blipFill>
          <p:spPr>
            <a:xfrm>
              <a:off x="4807683" y="2565675"/>
              <a:ext cx="4120877" cy="1814116"/>
            </a:xfrm>
            <a:prstGeom prst="rect">
              <a:avLst/>
            </a:prstGeom>
          </p:spPr>
        </p:pic>
        <p:pic>
          <p:nvPicPr>
            <p:cNvPr id="7" name="Picture 6" descr="Slack for iOS Upload-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0" t="27558" r="6386" b="1866"/>
            <a:stretch/>
          </p:blipFill>
          <p:spPr>
            <a:xfrm flipH="1">
              <a:off x="774422" y="2565675"/>
              <a:ext cx="4120877" cy="1814116"/>
            </a:xfrm>
            <a:prstGeom prst="rect">
              <a:avLst/>
            </a:prstGeom>
          </p:spPr>
        </p:pic>
      </p:grpSp>
      <p:pic>
        <p:nvPicPr>
          <p:cNvPr id="9" name="Picture 8" descr="SON_AllDay_emailbanner_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7" t="10845" r="17288" b="65805"/>
          <a:stretch/>
        </p:blipFill>
        <p:spPr>
          <a:xfrm>
            <a:off x="-181452" y="-4669845"/>
            <a:ext cx="4623163" cy="55091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4952" y="177868"/>
            <a:ext cx="11651831" cy="5753822"/>
            <a:chOff x="3030862" y="2065983"/>
            <a:chExt cx="5976849" cy="2951444"/>
          </a:xfrm>
        </p:grpSpPr>
        <p:pic>
          <p:nvPicPr>
            <p:cNvPr id="13" name="Picture 12" descr="1bca4b5f-acec-4006-9956-2d380c869e43-original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42"/>
            <a:stretch/>
          </p:blipFill>
          <p:spPr>
            <a:xfrm>
              <a:off x="6036264" y="2074800"/>
              <a:ext cx="2971447" cy="2932351"/>
            </a:xfrm>
            <a:prstGeom prst="rect">
              <a:avLst/>
            </a:prstGeom>
          </p:spPr>
        </p:pic>
        <p:pic>
          <p:nvPicPr>
            <p:cNvPr id="14" name="Picture 13" descr="1bca4b5f-acec-4006-9956-2d380c869e43-original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63"/>
            <a:stretch/>
          </p:blipFill>
          <p:spPr>
            <a:xfrm>
              <a:off x="3030862" y="2065983"/>
              <a:ext cx="2971447" cy="29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DATAPIPE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15793" y="622115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roxima Nova"/>
              </a:rPr>
              <a:t>Source</a:t>
            </a:r>
            <a:r>
              <a:rPr lang="en-US" dirty="0" smtClean="0">
                <a:latin typeface="Proxima Nova"/>
              </a:rPr>
              <a:t>:</a:t>
            </a:r>
            <a:r>
              <a:rPr lang="en-US" dirty="0">
                <a:latin typeface="Proxima Nova"/>
              </a:rPr>
              <a:t> </a:t>
            </a:r>
            <a:r>
              <a:rPr lang="en-US" dirty="0">
                <a:latin typeface="Proxima Nova"/>
                <a:hlinkClick r:id="rId3"/>
              </a:rPr>
              <a:t>http://bit.ly/1sNcH4f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82" y="1248733"/>
            <a:ext cx="8104836" cy="45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609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Spirent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07468" y="617967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3"/>
              </a:rPr>
              <a:t>http://bit.ly/1TGJkdH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 descr="Screen Shot 2015-07-09 at 4.57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1090353"/>
            <a:ext cx="8096547" cy="46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60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Always Agile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93931" y="620638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3"/>
              </a:rPr>
              <a:t>http://bit.ly/27QRtCn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95" y="1417638"/>
            <a:ext cx="8181811" cy="3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356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Assembla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5" y="1398217"/>
            <a:ext cx="8049550" cy="4306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5119" y="6230280"/>
            <a:ext cx="30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xima Nova"/>
              </a:rPr>
              <a:t>Source: </a:t>
            </a:r>
            <a:r>
              <a:rPr lang="en-US" dirty="0">
                <a:latin typeface="Proxima Nova"/>
                <a:hlinkClick r:id="rId4"/>
              </a:rPr>
              <a:t>http://bit.ly/1TrGawb</a:t>
            </a:r>
            <a:endParaRPr lang="en-US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222797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err="1" smtClean="0"/>
              <a:t>Girikon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99116" y="625525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Proxima Nova"/>
              </a:rPr>
              <a:t>Source</a:t>
            </a:r>
            <a:r>
              <a:rPr lang="en-US" dirty="0">
                <a:latin typeface="Proxima Nova"/>
              </a:rPr>
              <a:t>: </a:t>
            </a:r>
            <a:r>
              <a:rPr lang="en-US" dirty="0">
                <a:latin typeface="Proxima Nova"/>
                <a:hlinkClick r:id="rId3"/>
              </a:rPr>
              <a:t>http://bit.ly/20rS1ZV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608" y="1166098"/>
            <a:ext cx="6472785" cy="4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00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According </a:t>
            </a:r>
            <a:r>
              <a:rPr lang="en-US" dirty="0" smtClean="0"/>
              <a:t>to Bartholomeus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en-US" dirty="0">
                <a:solidFill>
                  <a:schemeClr val="tx2"/>
                </a:solidFill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23108" y="625210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Proxima Nova"/>
              </a:rPr>
              <a:t>Source</a:t>
            </a:r>
            <a:r>
              <a:rPr lang="en-US" dirty="0">
                <a:latin typeface="Proxima Nova"/>
              </a:rPr>
              <a:t>: </a:t>
            </a:r>
            <a:r>
              <a:rPr lang="en-US" dirty="0">
                <a:latin typeface="Proxima Nova"/>
                <a:hlinkClick r:id="rId3"/>
              </a:rPr>
              <a:t>http://bit.ly/244Nxcs</a:t>
            </a:r>
            <a:endParaRPr lang="en-US" dirty="0">
              <a:latin typeface="Proxima Nov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397" y="1306256"/>
            <a:ext cx="6321207" cy="47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537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250" y="6113345"/>
            <a:ext cx="11572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1859C"/>
                </a:solidFill>
                <a:latin typeface="Proxima Nova Regular"/>
                <a:cs typeface="Proxima Nova Regular"/>
              </a:rPr>
              <a:t>57 sessions.  15 Time Zones.  15 Hours.  Nov 15.                                                Register for Free @ </a:t>
            </a:r>
            <a:r>
              <a:rPr lang="en-US" sz="1600" dirty="0" err="1" smtClean="0">
                <a:solidFill>
                  <a:srgbClr val="31859C"/>
                </a:solidFill>
                <a:latin typeface="Proxima Nova Regular"/>
                <a:cs typeface="Proxima Nova Regular"/>
              </a:rPr>
              <a:t>www.AllDayDevOps.com</a:t>
            </a:r>
            <a:r>
              <a:rPr lang="en-US" sz="1600" dirty="0" smtClean="0">
                <a:solidFill>
                  <a:srgbClr val="31859C"/>
                </a:solidFill>
                <a:latin typeface="Proxima Nova Regular"/>
                <a:cs typeface="Proxima Nova Regular"/>
              </a:rPr>
              <a:t>     </a:t>
            </a:r>
            <a:endParaRPr lang="en-US" sz="1600" dirty="0">
              <a:solidFill>
                <a:srgbClr val="31859C"/>
              </a:solidFill>
              <a:latin typeface="Proxima Nova Regular"/>
              <a:cs typeface="Proxima Nova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3492500"/>
            <a:ext cx="11419835" cy="2189101"/>
            <a:chOff x="774422" y="2565675"/>
            <a:chExt cx="8154138" cy="1814116"/>
          </a:xfrm>
        </p:grpSpPr>
        <p:pic>
          <p:nvPicPr>
            <p:cNvPr id="6" name="Picture 5" descr="Slack for iOS Upload-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0" t="27558" r="6386" b="1866"/>
            <a:stretch/>
          </p:blipFill>
          <p:spPr>
            <a:xfrm>
              <a:off x="4807683" y="2565675"/>
              <a:ext cx="4120877" cy="1814116"/>
            </a:xfrm>
            <a:prstGeom prst="rect">
              <a:avLst/>
            </a:prstGeom>
          </p:spPr>
        </p:pic>
        <p:pic>
          <p:nvPicPr>
            <p:cNvPr id="7" name="Picture 6" descr="Slack for iOS Upload-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0" t="27558" r="6386" b="1866"/>
            <a:stretch/>
          </p:blipFill>
          <p:spPr>
            <a:xfrm flipH="1">
              <a:off x="774422" y="2565675"/>
              <a:ext cx="4120877" cy="1814116"/>
            </a:xfrm>
            <a:prstGeom prst="rect">
              <a:avLst/>
            </a:prstGeom>
          </p:spPr>
        </p:pic>
      </p:grpSp>
      <p:pic>
        <p:nvPicPr>
          <p:cNvPr id="9" name="Picture 8" descr="SON_AllDay_emailbanner_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7" t="10845" r="17288" b="65805"/>
          <a:stretch/>
        </p:blipFill>
        <p:spPr>
          <a:xfrm>
            <a:off x="-181452" y="-4669845"/>
            <a:ext cx="4623163" cy="55091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4952" y="177868"/>
            <a:ext cx="11651831" cy="5753822"/>
            <a:chOff x="3030862" y="2065983"/>
            <a:chExt cx="5976849" cy="2951444"/>
          </a:xfrm>
        </p:grpSpPr>
        <p:pic>
          <p:nvPicPr>
            <p:cNvPr id="13" name="Picture 12" descr="1bca4b5f-acec-4006-9956-2d380c869e43-original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42"/>
            <a:stretch/>
          </p:blipFill>
          <p:spPr>
            <a:xfrm>
              <a:off x="6036264" y="2074800"/>
              <a:ext cx="2971447" cy="2932351"/>
            </a:xfrm>
            <a:prstGeom prst="rect">
              <a:avLst/>
            </a:prstGeom>
          </p:spPr>
        </p:pic>
        <p:pic>
          <p:nvPicPr>
            <p:cNvPr id="14" name="Picture 13" descr="1bca4b5f-acec-4006-9956-2d380c869e43-original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63"/>
            <a:stretch/>
          </p:blipFill>
          <p:spPr>
            <a:xfrm>
              <a:off x="3030862" y="2065983"/>
              <a:ext cx="2971447" cy="295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2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26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IBM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55042" y="6235043"/>
            <a:ext cx="5645196" cy="27082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r"/>
            <a:r>
              <a:rPr lang="en-US" dirty="0" smtClean="0">
                <a:latin typeface="Proxima Nova"/>
                <a:cs typeface="Calibri"/>
              </a:rPr>
              <a:t>Source: </a:t>
            </a:r>
            <a:r>
              <a:rPr lang="en-US" dirty="0" smtClean="0">
                <a:solidFill>
                  <a:schemeClr val="accent5"/>
                </a:solidFill>
                <a:latin typeface="Proxima Nova"/>
                <a:cs typeface="Calibri"/>
              </a:rPr>
              <a:t>http</a:t>
            </a:r>
            <a:r>
              <a:rPr lang="en-US" dirty="0">
                <a:solidFill>
                  <a:schemeClr val="accent5"/>
                </a:solidFill>
                <a:latin typeface="Proxima Nova"/>
                <a:cs typeface="Calibri"/>
              </a:rPr>
              <a:t>://ibm.co/22maoB3</a:t>
            </a:r>
            <a:endParaRPr lang="en-US" sz="2800" dirty="0" smtClean="0">
              <a:solidFill>
                <a:schemeClr val="accent5"/>
              </a:solidFill>
              <a:latin typeface="Proxima Nova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048" y="1045612"/>
            <a:ext cx="6009904" cy="5118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93" y="504815"/>
            <a:ext cx="1286245" cy="5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505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According to IBM </a:t>
            </a:r>
            <a:endParaRPr lang="en-US" dirty="0"/>
          </a:p>
        </p:txBody>
      </p:sp>
      <p:pic>
        <p:nvPicPr>
          <p:cNvPr id="10" name="Picture 9" descr="Screen Shot 2015-03-14 at 10.5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13" y="1294455"/>
            <a:ext cx="4532015" cy="2655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Screen Shot 2015-03-14 at 10.58.1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13" y="4201358"/>
            <a:ext cx="4532015" cy="15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359" y="476119"/>
            <a:ext cx="1286245" cy="514498"/>
          </a:xfrm>
          <a:prstGeom prst="rect">
            <a:avLst/>
          </a:prstGeom>
        </p:spPr>
      </p:pic>
      <p:sp>
        <p:nvSpPr>
          <p:cNvPr id="13" name="Content Placeholder 7">
            <a:hlinkClick r:id="rId6"/>
          </p:cNvPr>
          <p:cNvSpPr txBox="1">
            <a:spLocks/>
          </p:cNvSpPr>
          <p:nvPr/>
        </p:nvSpPr>
        <p:spPr bwMode="auto">
          <a:xfrm>
            <a:off x="2588655" y="5991537"/>
            <a:ext cx="9143070" cy="4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0" i="0" kern="120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defRPr>
            </a:lvl1pPr>
            <a:lvl2pPr marL="283464" indent="-283464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2pPr>
            <a:lvl3pPr marL="59436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b="0" i="0" kern="1200">
                <a:solidFill>
                  <a:srgbClr val="575757"/>
                </a:solidFill>
                <a:latin typeface="Calibri"/>
                <a:ea typeface="ＭＳ Ｐゴシック" charset="0"/>
                <a:cs typeface="Calibri"/>
              </a:defRPr>
            </a:lvl3pPr>
            <a:lvl4pPr marL="96012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charset="0"/>
              <a:buChar char="•"/>
              <a:defRPr sz="1600" b="0" i="0" kern="1200">
                <a:solidFill>
                  <a:srgbClr val="4D4D4D"/>
                </a:solidFill>
                <a:latin typeface="Calibri"/>
                <a:ea typeface="ＭＳ Ｐゴシック" charset="0"/>
                <a:cs typeface="Calibri"/>
              </a:defRPr>
            </a:lvl4pPr>
            <a:lvl5pPr marL="96012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"/>
              </a:rPr>
              <a:t>Link to Blog: DevOps Best Practice</a:t>
            </a:r>
          </a:p>
          <a:p>
            <a:pPr lvl="0" algn="r">
              <a:defRPr/>
            </a:pPr>
            <a:r>
              <a:rPr lang="en-US" sz="1800" dirty="0" smtClean="0">
                <a:solidFill>
                  <a:schemeClr val="tx1"/>
                </a:solidFill>
                <a:latin typeface="Proxima Nova"/>
                <a:hlinkClick r:id="rId6"/>
              </a:rPr>
              <a:t>http</a:t>
            </a:r>
            <a:r>
              <a:rPr lang="en-US" sz="1800" dirty="0">
                <a:solidFill>
                  <a:schemeClr val="tx1"/>
                </a:solidFill>
                <a:latin typeface="Proxima Nova"/>
                <a:hlinkClick r:id="rId6"/>
              </a:rPr>
              <a:t>://ibm.co/27QQq5i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645693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10363</TotalTime>
  <Words>3818</Words>
  <Application>Microsoft Macintosh PowerPoint</Application>
  <PresentationFormat>Custom</PresentationFormat>
  <Paragraphs>304</Paragraphs>
  <Slides>77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Custom Design</vt:lpstr>
      <vt:lpstr>2_Custom Design</vt:lpstr>
      <vt:lpstr>3_Custom Design</vt:lpstr>
      <vt:lpstr>1_Custom Design</vt:lpstr>
      <vt:lpstr>PowerPoint Presentation</vt:lpstr>
      <vt:lpstr>Common Elements of the Software Supply Chain</vt:lpstr>
      <vt:lpstr>According to Cisco</vt:lpstr>
      <vt:lpstr>According to PayPal</vt:lpstr>
      <vt:lpstr>According to BARCLAYS</vt:lpstr>
      <vt:lpstr>According to Adobe </vt:lpstr>
      <vt:lpstr>PowerPoint Presentation</vt:lpstr>
      <vt:lpstr>According to IBM </vt:lpstr>
      <vt:lpstr>According to IBM </vt:lpstr>
      <vt:lpstr>According to Cloudbees </vt:lpstr>
      <vt:lpstr>According to US Patent &amp; Trade Office (USPTO) </vt:lpstr>
      <vt:lpstr>According to Rundeck </vt:lpstr>
      <vt:lpstr>According to Rundeck </vt:lpstr>
      <vt:lpstr>According to Coveros </vt:lpstr>
      <vt:lpstr>According to Xebia  </vt:lpstr>
      <vt:lpstr>Nexus at Alter Way </vt:lpstr>
      <vt:lpstr>According to Boxupp </vt:lpstr>
      <vt:lpstr>According to bogotobogo </vt:lpstr>
      <vt:lpstr>According to codecentric</vt:lpstr>
      <vt:lpstr>According to SimplifyOps</vt:lpstr>
      <vt:lpstr>According to eXo Software</vt:lpstr>
      <vt:lpstr>According to ImmobilienScout24</vt:lpstr>
      <vt:lpstr>According to IHTSDO</vt:lpstr>
      <vt:lpstr>According to CA Technologies</vt:lpstr>
      <vt:lpstr>According to atSistemas</vt:lpstr>
      <vt:lpstr>According to CollabNet</vt:lpstr>
      <vt:lpstr>According to Hypoport AG</vt:lpstr>
      <vt:lpstr>According to BEKK</vt:lpstr>
      <vt:lpstr>According to Xebia</vt:lpstr>
      <vt:lpstr>According to ClinkerHQ</vt:lpstr>
      <vt:lpstr>According to Zanox</vt:lpstr>
      <vt:lpstr>According to Riverside I/O</vt:lpstr>
      <vt:lpstr>According to Dynatrace</vt:lpstr>
      <vt:lpstr>According to Stefan Norberg</vt:lpstr>
      <vt:lpstr>Nexus at Morpho</vt:lpstr>
      <vt:lpstr>According to Morpho</vt:lpstr>
      <vt:lpstr>According to OPENSHIFT</vt:lpstr>
      <vt:lpstr>According to akquinet</vt:lpstr>
      <vt:lpstr>According to OCTO</vt:lpstr>
      <vt:lpstr>According to OCTO</vt:lpstr>
      <vt:lpstr>According to OCTO</vt:lpstr>
      <vt:lpstr>According to Jordi Cuenca-Aubets</vt:lpstr>
      <vt:lpstr>According to Open Sourcerers</vt:lpstr>
      <vt:lpstr>According to Michael Rumpf</vt:lpstr>
      <vt:lpstr>According to Cardlife</vt:lpstr>
      <vt:lpstr>According to Paolo Antinori, RedHat</vt:lpstr>
      <vt:lpstr>According to Atlassian</vt:lpstr>
      <vt:lpstr>According to Continuous Delivery Ltd</vt:lpstr>
      <vt:lpstr>According to CollabNet</vt:lpstr>
      <vt:lpstr>According to Nhan Ngo</vt:lpstr>
      <vt:lpstr>According to Nhan Ngo</vt:lpstr>
      <vt:lpstr>According to Nhan Ngo</vt:lpstr>
      <vt:lpstr>According to Nhan Ngo</vt:lpstr>
      <vt:lpstr>According to WS02</vt:lpstr>
      <vt:lpstr>According to CodeCentric</vt:lpstr>
      <vt:lpstr>According to WS02</vt:lpstr>
      <vt:lpstr>According to Momentum SI</vt:lpstr>
      <vt:lpstr>According to Goobbe</vt:lpstr>
      <vt:lpstr>According to IBM</vt:lpstr>
      <vt:lpstr>According to IBM</vt:lpstr>
      <vt:lpstr>According to IBM</vt:lpstr>
      <vt:lpstr>According to IBM</vt:lpstr>
      <vt:lpstr>According to OZsofts</vt:lpstr>
      <vt:lpstr>According to MaestroDev</vt:lpstr>
      <vt:lpstr>According to The Open Group</vt:lpstr>
      <vt:lpstr>According to AgileTrick</vt:lpstr>
      <vt:lpstr>According to DevOps by Design</vt:lpstr>
      <vt:lpstr>According to HP</vt:lpstr>
      <vt:lpstr>According to Eljto</vt:lpstr>
      <vt:lpstr>According to DATAPIPE</vt:lpstr>
      <vt:lpstr>According to Spirent</vt:lpstr>
      <vt:lpstr>According to Always Agile</vt:lpstr>
      <vt:lpstr>According to Assembla</vt:lpstr>
      <vt:lpstr>According to Girikon</vt:lpstr>
      <vt:lpstr>According to Bartholomeus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bourget</dc:creator>
  <cp:lastModifiedBy>Sonatype</cp:lastModifiedBy>
  <cp:revision>262</cp:revision>
  <dcterms:created xsi:type="dcterms:W3CDTF">2016-04-07T15:44:11Z</dcterms:created>
  <dcterms:modified xsi:type="dcterms:W3CDTF">2016-10-10T21:40:11Z</dcterms:modified>
</cp:coreProperties>
</file>